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9"/>
  </p:notesMasterIdLst>
  <p:handoutMasterIdLst>
    <p:handoutMasterId r:id="rId20"/>
  </p:handoutMasterIdLst>
  <p:sldIdLst>
    <p:sldId id="264" r:id="rId2"/>
    <p:sldId id="433" r:id="rId3"/>
    <p:sldId id="481" r:id="rId4"/>
    <p:sldId id="483" r:id="rId5"/>
    <p:sldId id="488" r:id="rId6"/>
    <p:sldId id="489" r:id="rId7"/>
    <p:sldId id="484" r:id="rId8"/>
    <p:sldId id="485" r:id="rId9"/>
    <p:sldId id="486" r:id="rId10"/>
    <p:sldId id="487" r:id="rId11"/>
    <p:sldId id="490" r:id="rId12"/>
    <p:sldId id="491" r:id="rId13"/>
    <p:sldId id="471" r:id="rId14"/>
    <p:sldId id="479" r:id="rId15"/>
    <p:sldId id="482" r:id="rId16"/>
    <p:sldId id="404" r:id="rId17"/>
    <p:sldId id="292" r:id="rId18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00CC"/>
    <a:srgbClr val="CC00FF"/>
    <a:srgbClr val="FFCC99"/>
    <a:srgbClr val="FF6600"/>
    <a:srgbClr val="E1A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6831" autoAdjust="0"/>
  </p:normalViewPr>
  <p:slideViewPr>
    <p:cSldViewPr>
      <p:cViewPr>
        <p:scale>
          <a:sx n="100" d="100"/>
          <a:sy n="100" d="100"/>
        </p:scale>
        <p:origin x="-432" y="1326"/>
      </p:cViewPr>
      <p:guideLst>
        <p:guide orient="horz" pos="9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0" d="100"/>
          <a:sy n="90" d="100"/>
        </p:scale>
        <p:origin x="-1524" y="-73"/>
      </p:cViewPr>
      <p:guideLst>
        <p:guide orient="horz" pos="3224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46088" y="1"/>
            <a:ext cx="62103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2" tIns="47386" rIns="94772" bIns="47386" numCol="1" anchor="t" anchorCtr="0" compatLnSpc="1">
            <a:prstTxWarp prst="textNoShape">
              <a:avLst/>
            </a:prstTxWarp>
          </a:bodyPr>
          <a:lstStyle>
            <a:lvl1pPr defTabSz="947269"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pl-PL"/>
              <a:t>                                     Prezentacja  WITNESS12 PL</a:t>
            </a:r>
          </a:p>
          <a:p>
            <a:pPr>
              <a:defRPr/>
            </a:pPr>
            <a:r>
              <a:rPr lang="pl-PL"/>
              <a:t>              AMC Advanced Manufacturing Consulting and Training</a:t>
            </a:r>
            <a:endParaRPr lang="en-GB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20263"/>
            <a:ext cx="40290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2" tIns="47386" rIns="94772" bIns="47386" numCol="1" anchor="b" anchorCtr="0" compatLnSpc="1">
            <a:prstTxWarp prst="textNoShape">
              <a:avLst/>
            </a:prstTxWarp>
          </a:bodyPr>
          <a:lstStyle>
            <a:lvl1pPr defTabSz="947269"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pl-PL"/>
              <a:t>Copyrights by AMC </a:t>
            </a:r>
            <a:r>
              <a:rPr lang="pl-PL" smtClean="0"/>
              <a:t>2012            www.amc.waw.pl</a:t>
            </a:r>
            <a:endParaRPr lang="en-GB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40" y="9720263"/>
            <a:ext cx="307975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2" tIns="47386" rIns="94772" bIns="47386" numCol="1" anchor="b" anchorCtr="0" compatLnSpc="1">
            <a:prstTxWarp prst="textNoShape">
              <a:avLst/>
            </a:prstTxWarp>
          </a:bodyPr>
          <a:lstStyle>
            <a:lvl1pPr algn="r" defTabSz="947269"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77790A-1645-47A6-8BBD-92ADA797E0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30797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2" tIns="47386" rIns="94772" bIns="47386" numCol="1" anchor="t" anchorCtr="0" compatLnSpc="1">
            <a:prstTxWarp prst="textNoShape">
              <a:avLst/>
            </a:prstTxWarp>
          </a:bodyPr>
          <a:lstStyle>
            <a:lvl1pPr defTabSz="947269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40" y="1"/>
            <a:ext cx="30797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2" tIns="47386" rIns="94772" bIns="47386" numCol="1" anchor="t" anchorCtr="0" compatLnSpc="1">
            <a:prstTxWarp prst="textNoShape">
              <a:avLst/>
            </a:prstTxWarp>
          </a:bodyPr>
          <a:lstStyle>
            <a:lvl1pPr algn="r" defTabSz="947269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CB4B750-8121-49FC-9BE0-5EEE077E5DD9}" type="datetimeFigureOut">
              <a:rPr lang="en-US"/>
              <a:pPr>
                <a:defRPr/>
              </a:pPr>
              <a:t>4/28/2019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9938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7" tIns="47778" rIns="95557" bIns="47778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4" y="4860927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2" tIns="47386" rIns="94772" bIns="473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720263"/>
            <a:ext cx="307975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2" tIns="47386" rIns="94772" bIns="47386" numCol="1" anchor="b" anchorCtr="0" compatLnSpc="1">
            <a:prstTxWarp prst="textNoShape">
              <a:avLst/>
            </a:prstTxWarp>
          </a:bodyPr>
          <a:lstStyle>
            <a:lvl1pPr defTabSz="947269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140" y="9720263"/>
            <a:ext cx="307975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2" tIns="47386" rIns="94772" bIns="47386" numCol="1" anchor="b" anchorCtr="0" compatLnSpc="1">
            <a:prstTxWarp prst="textNoShape">
              <a:avLst/>
            </a:prstTxWarp>
          </a:bodyPr>
          <a:lstStyle>
            <a:lvl1pPr algn="r" defTabSz="947269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8152FBA-229D-4F74-9B3E-DE3CC366FD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6F7ED181-4F9B-46C3-AAFE-31C58E772D7A}" type="slidenum">
              <a:rPr lang="en-GB" smtClean="0">
                <a:cs typeface="Arial" pitchFamily="34" charset="0"/>
              </a:rPr>
              <a:pPr defTabSz="946150"/>
              <a:t>11</a:t>
            </a:fld>
            <a:endParaRPr lang="en-GB" smtClean="0"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6F7ED181-4F9B-46C3-AAFE-31C58E772D7A}" type="slidenum">
              <a:rPr lang="en-GB" smtClean="0">
                <a:cs typeface="Arial" pitchFamily="34" charset="0"/>
              </a:rPr>
              <a:pPr defTabSz="946150"/>
              <a:t>12</a:t>
            </a:fld>
            <a:endParaRPr lang="en-GB" smtClean="0"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4021140" y="9720263"/>
            <a:ext cx="307975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72" tIns="47386" rIns="94772" bIns="47386" anchor="b"/>
          <a:lstStyle/>
          <a:p>
            <a:pPr algn="r" defTabSz="946150"/>
            <a:fld id="{15921FA2-D05B-4E74-B2A8-A6D9634F1721}" type="slidenum">
              <a:rPr lang="en-GB" sz="1300">
                <a:latin typeface="Calibri" pitchFamily="34" charset="0"/>
              </a:rPr>
              <a:pPr algn="r" defTabSz="946150"/>
              <a:t>17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6F7ED181-4F9B-46C3-AAFE-31C58E772D7A}" type="slidenum">
              <a:rPr lang="en-GB" smtClean="0">
                <a:cs typeface="Arial" pitchFamily="34" charset="0"/>
              </a:rPr>
              <a:pPr defTabSz="946150"/>
              <a:t>3</a:t>
            </a:fld>
            <a:endParaRPr lang="en-GB" smtClean="0"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6F7ED181-4F9B-46C3-AAFE-31C58E772D7A}" type="slidenum">
              <a:rPr lang="en-GB" smtClean="0">
                <a:cs typeface="Arial" pitchFamily="34" charset="0"/>
              </a:rPr>
              <a:pPr defTabSz="946150"/>
              <a:t>4</a:t>
            </a:fld>
            <a:endParaRPr lang="en-GB" smtClean="0"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6F7ED181-4F9B-46C3-AAFE-31C58E772D7A}" type="slidenum">
              <a:rPr lang="en-GB" smtClean="0">
                <a:cs typeface="Arial" pitchFamily="34" charset="0"/>
              </a:rPr>
              <a:pPr defTabSz="946150"/>
              <a:t>5</a:t>
            </a:fld>
            <a:endParaRPr lang="en-GB" smtClean="0"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6F7ED181-4F9B-46C3-AAFE-31C58E772D7A}" type="slidenum">
              <a:rPr lang="en-GB" smtClean="0">
                <a:cs typeface="Arial" pitchFamily="34" charset="0"/>
              </a:rPr>
              <a:pPr defTabSz="946150"/>
              <a:t>6</a:t>
            </a:fld>
            <a:endParaRPr lang="en-GB" smtClean="0"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6F7ED181-4F9B-46C3-AAFE-31C58E772D7A}" type="slidenum">
              <a:rPr lang="en-GB" smtClean="0">
                <a:cs typeface="Arial" pitchFamily="34" charset="0"/>
              </a:rPr>
              <a:pPr defTabSz="946150"/>
              <a:t>7</a:t>
            </a:fld>
            <a:endParaRPr lang="en-GB" smtClean="0"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6F7ED181-4F9B-46C3-AAFE-31C58E772D7A}" type="slidenum">
              <a:rPr lang="en-GB" smtClean="0">
                <a:cs typeface="Arial" pitchFamily="34" charset="0"/>
              </a:rPr>
              <a:pPr defTabSz="946150"/>
              <a:t>8</a:t>
            </a:fld>
            <a:endParaRPr lang="en-GB" smtClean="0"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6F7ED181-4F9B-46C3-AAFE-31C58E772D7A}" type="slidenum">
              <a:rPr lang="en-GB" smtClean="0">
                <a:cs typeface="Arial" pitchFamily="34" charset="0"/>
              </a:rPr>
              <a:pPr defTabSz="946150"/>
              <a:t>9</a:t>
            </a:fld>
            <a:endParaRPr lang="en-GB" smtClean="0"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6F7ED181-4F9B-46C3-AAFE-31C58E772D7A}" type="slidenum">
              <a:rPr lang="en-GB" smtClean="0">
                <a:cs typeface="Arial" pitchFamily="34" charset="0"/>
              </a:rPr>
              <a:pPr defTabSz="946150"/>
              <a:t>10</a:t>
            </a:fld>
            <a:endParaRPr lang="en-GB" smtClean="0"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FEA62-C4AE-46F8-954B-19608098623A}" type="datetimeFigureOut">
              <a:rPr lang="en-US"/>
              <a:pPr>
                <a:defRPr/>
              </a:pPr>
              <a:t>4/28/2019</a:t>
            </a:fld>
            <a:endParaRPr lang="en-GB"/>
          </a:p>
        </p:txBody>
      </p:sp>
      <p:sp>
        <p:nvSpPr>
          <p:cNvPr id="5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98FEB-7AD5-4DAD-BB2B-9E3266C63F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D08E3-BB7D-4DCC-83E4-8DA78590D766}" type="datetimeFigureOut">
              <a:rPr lang="en-US"/>
              <a:pPr>
                <a:defRPr/>
              </a:pPr>
              <a:t>4/28/2019</a:t>
            </a:fld>
            <a:endParaRPr lang="en-GB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FE809-9DFC-46E3-9861-9AA687E8CC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6688-8766-4990-9589-A5880609DACB}" type="datetimeFigureOut">
              <a:rPr lang="en-US"/>
              <a:pPr>
                <a:defRPr/>
              </a:pPr>
              <a:t>4/28/2019</a:t>
            </a:fld>
            <a:endParaRPr lang="en-GB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773F-B5C7-4AB5-9AC5-9793B11B9F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C6AF5-AED5-47A0-B75F-91A1DDB3C566}" type="datetimeFigureOut">
              <a:rPr lang="en-US"/>
              <a:pPr>
                <a:defRPr/>
              </a:pPr>
              <a:t>4/28/2019</a:t>
            </a:fld>
            <a:endParaRPr lang="en-GB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EEE5-34B9-43B8-93FD-8FD3945E75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CBDA6-3C53-4616-97C0-E31FEA9835F4}" type="datetimeFigureOut">
              <a:rPr lang="en-US"/>
              <a:pPr>
                <a:defRPr/>
              </a:pPr>
              <a:t>4/28/2019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B45D3-F381-4C7A-B196-5CD474E4F1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080C0-4192-461C-B8FE-9D4C99786FB5}" type="datetimeFigureOut">
              <a:rPr lang="en-US"/>
              <a:pPr>
                <a:defRPr/>
              </a:pPr>
              <a:t>4/28/2019</a:t>
            </a:fld>
            <a:endParaRPr lang="en-GB"/>
          </a:p>
        </p:txBody>
      </p:sp>
      <p:sp>
        <p:nvSpPr>
          <p:cNvPr id="6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1E082-BAE4-402B-B3E9-D47137D815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4270D-7130-4755-8BB1-77BE35898026}" type="datetimeFigureOut">
              <a:rPr lang="en-US"/>
              <a:pPr>
                <a:defRPr/>
              </a:pPr>
              <a:t>4/28/2019</a:t>
            </a:fld>
            <a:endParaRPr lang="en-GB"/>
          </a:p>
        </p:txBody>
      </p:sp>
      <p:sp>
        <p:nvSpPr>
          <p:cNvPr id="8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269EC-D574-431A-BFFF-D2C1304FFF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669B2-DCC5-4DE1-8D33-CBC2CB55DEFD}" type="datetimeFigureOut">
              <a:rPr lang="en-US"/>
              <a:pPr>
                <a:defRPr/>
              </a:pPr>
              <a:t>4/28/2019</a:t>
            </a:fld>
            <a:endParaRPr lang="en-GB"/>
          </a:p>
        </p:txBody>
      </p:sp>
      <p:sp>
        <p:nvSpPr>
          <p:cNvPr id="4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29CD5-725E-4D6B-A6B2-D09FFEE85F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5C775-F1EE-4074-81B7-05C020E4F60B}" type="datetimeFigureOut">
              <a:rPr lang="en-US"/>
              <a:pPr>
                <a:defRPr/>
              </a:pPr>
              <a:t>4/28/2019</a:t>
            </a:fld>
            <a:endParaRPr lang="en-GB"/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32A8D-4846-48DA-B1A6-657674F3EA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79991-55CD-4387-A328-5DBF4D3ABCF4}" type="datetimeFigureOut">
              <a:rPr lang="en-US"/>
              <a:pPr>
                <a:defRPr/>
              </a:pPr>
              <a:t>4/28/2019</a:t>
            </a:fld>
            <a:endParaRPr lang="en-GB"/>
          </a:p>
        </p:txBody>
      </p:sp>
      <p:sp>
        <p:nvSpPr>
          <p:cNvPr id="6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728D5-43FB-4851-8655-2A11A64335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e ściętym i zaokrąglonym rogi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ójkąt prostokątny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olny kształt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9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2CBF4-FAC7-46B4-BDCC-88BBB6C8F302}" type="datetimeFigureOut">
              <a:rPr lang="en-US"/>
              <a:pPr>
                <a:defRPr/>
              </a:pPr>
              <a:t>4/28/2019</a:t>
            </a:fld>
            <a:endParaRPr lang="en-GB"/>
          </a:p>
        </p:txBody>
      </p:sp>
      <p:sp>
        <p:nvSpPr>
          <p:cNvPr id="10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28491-EC0C-4BED-942A-2C2268E5D2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2053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A78E2C-53FA-4F1E-B79B-DD35DBC12735}" type="datetimeFigureOut">
              <a:rPr lang="en-US"/>
              <a:pPr>
                <a:defRPr/>
              </a:pPr>
              <a:t>4/28/2019</a:t>
            </a:fld>
            <a:endParaRPr lang="en-GB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32B6FB-ABDB-406F-AFE6-9D1F6F94D9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2057" name="Grup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08" r:id="rId2"/>
    <p:sldLayoutId id="2147484217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8" r:id="rId9"/>
    <p:sldLayoutId id="2147484214" r:id="rId10"/>
    <p:sldLayoutId id="2147484215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amc.waw.pl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9.jpeg"/><Relationship Id="rId4" Type="http://schemas.openxmlformats.org/officeDocument/2006/relationships/hyperlink" Target="http://www.amc.waw.p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amc.waw.pl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amc.waw.pl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amc.waw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amc.waw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c.waw.pl/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iotr\Desktop\ULC-KB-PREZENTACJA\SMS%20Prezentacja\SMS%20aplikacja%20film.wmv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amc.waw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amc.waw.p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://www.amc.waw.p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amc.waw.p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amc.waw.p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hyperlink" Target="http://www.amc.waw.pl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9.jpeg"/><Relationship Id="rId4" Type="http://schemas.openxmlformats.org/officeDocument/2006/relationships/hyperlink" Target="http://www.amc.waw.p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9.jpeg"/><Relationship Id="rId4" Type="http://schemas.openxmlformats.org/officeDocument/2006/relationships/hyperlink" Target="http://www.amc.waw.p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819400"/>
            <a:ext cx="8077200" cy="3124200"/>
          </a:xfrm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pl-PL" sz="2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</a:br>
            <a:r>
              <a:rPr lang="pl-PL" sz="2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pl-PL" sz="2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</a:br>
            <a:r>
              <a:rPr lang="pl-PL" sz="2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pl-PL" sz="2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</a:br>
            <a:r>
              <a:rPr lang="pl-PL" sz="2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pl-PL" sz="2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</a:br>
            <a:r>
              <a:rPr lang="pl-PL" sz="2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>Port Lotniczy 4.0</a:t>
            </a:r>
            <a:br>
              <a:rPr lang="pl-PL" sz="2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</a:br>
            <a:r>
              <a:rPr lang="pl-PL" sz="2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pl-PL" sz="2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</a:br>
            <a:r>
              <a:rPr lang="pl-PL" sz="1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>Digital TWIN</a:t>
            </a:r>
            <a:r>
              <a:rPr lang="pl-PL" sz="2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pl-PL" sz="2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</a:br>
            <a:r>
              <a:rPr lang="pl-PL" sz="32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>SMS Smart System</a:t>
            </a:r>
            <a:r>
              <a:rPr lang="en-GB" sz="2800" b="0" dirty="0" smtClean="0">
                <a:effectLst/>
                <a:latin typeface="Arial Black" pitchFamily="34" charset="0"/>
              </a:rPr>
              <a:t/>
            </a:r>
            <a:br>
              <a:rPr lang="en-GB" sz="2800" b="0" dirty="0" smtClean="0">
                <a:effectLst/>
                <a:latin typeface="Arial Black" pitchFamily="34" charset="0"/>
              </a:rPr>
            </a:br>
            <a:r>
              <a:rPr lang="pl-PL" sz="2800" b="0" dirty="0" smtClean="0">
                <a:effectLst/>
                <a:latin typeface="Arial Black" pitchFamily="34" charset="0"/>
              </a:rPr>
              <a:t/>
            </a:r>
            <a:br>
              <a:rPr lang="pl-PL" sz="2800" b="0" dirty="0" smtClean="0">
                <a:effectLst/>
                <a:latin typeface="Arial Black" pitchFamily="34" charset="0"/>
              </a:rPr>
            </a:br>
            <a:r>
              <a:rPr lang="pl-PL" sz="16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AMC </a:t>
            </a:r>
            <a:r>
              <a:rPr lang="pl-PL" sz="1600" b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Advanced</a:t>
            </a:r>
            <a:r>
              <a:rPr lang="pl-PL" sz="16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pl-PL" sz="1600" b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Manufacturig</a:t>
            </a:r>
            <a:r>
              <a:rPr lang="pl-PL" sz="16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 Consulting Sp. z o.o.  </a:t>
            </a:r>
            <a:br>
              <a:rPr lang="pl-PL" sz="16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pl-PL" sz="16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partner Lanner Ltd</a:t>
            </a:r>
            <a:r>
              <a:rPr lang="en-GB" sz="16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 </a:t>
            </a: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6629400" y="6324600"/>
            <a:ext cx="2209800" cy="533400"/>
          </a:xfrm>
        </p:spPr>
        <p:txBody>
          <a:bodyPr/>
          <a:lstStyle/>
          <a:p>
            <a:pPr marR="0" eaLnBrk="1" hangingPunct="1"/>
            <a:r>
              <a:rPr lang="en-GB" sz="2400" b="1" dirty="0" smtClean="0">
                <a:solidFill>
                  <a:srgbClr val="898989"/>
                </a:solidFill>
              </a:rPr>
              <a:t>201</a:t>
            </a:r>
            <a:r>
              <a:rPr lang="pl-PL" sz="2400" b="1" dirty="0" smtClean="0">
                <a:solidFill>
                  <a:srgbClr val="898989"/>
                </a:solidFill>
              </a:rPr>
              <a:t>9</a:t>
            </a:r>
            <a:endParaRPr lang="en-GB" sz="2400" b="1" dirty="0" smtClean="0">
              <a:solidFill>
                <a:srgbClr val="898989"/>
              </a:solidFill>
            </a:endParaRPr>
          </a:p>
          <a:p>
            <a:pPr marR="0" eaLnBrk="1" hangingPunct="1"/>
            <a:endParaRPr lang="en-GB" sz="2400" dirty="0" smtClean="0">
              <a:solidFill>
                <a:srgbClr val="898989"/>
              </a:solidFill>
            </a:endParaRPr>
          </a:p>
        </p:txBody>
      </p:sp>
      <p:sp>
        <p:nvSpPr>
          <p:cNvPr id="8197" name="Line 8"/>
          <p:cNvSpPr>
            <a:spLocks noChangeShapeType="1"/>
          </p:cNvSpPr>
          <p:nvPr/>
        </p:nvSpPr>
        <p:spPr bwMode="auto">
          <a:xfrm>
            <a:off x="0" y="1773238"/>
            <a:ext cx="9144000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8198" name="Obraz 7" descr="LOGOAMCjpg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943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>
            <a:hlinkClick r:id="rId4"/>
          </p:cNvPr>
          <p:cNvSpPr txBox="1"/>
          <p:nvPr/>
        </p:nvSpPr>
        <p:spPr>
          <a:xfrm>
            <a:off x="304800" y="6550025"/>
            <a:ext cx="15906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www.amc.waw.pl</a:t>
            </a:r>
            <a:r>
              <a:rPr lang="pl-PL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4" name="Obraz 13" descr="Stacked Horizon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895600"/>
            <a:ext cx="1981200" cy="14157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76199"/>
            <a:ext cx="9144000" cy="259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Produkc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36613"/>
            <a:ext cx="8991600" cy="581025"/>
          </a:xfrm>
        </p:spPr>
        <p:txBody>
          <a:bodyPr lIns="91440" rIns="91440" bIns="45720" anchor="t"/>
          <a:lstStyle/>
          <a:p>
            <a:pPr eaLnBrk="1" hangingPunct="1"/>
            <a:r>
              <a:rPr lang="pl-PL" sz="3000" b="1" dirty="0" smtClean="0">
                <a:latin typeface="Verdana" pitchFamily="34" charset="0"/>
              </a:rPr>
              <a:t>              Business </a:t>
            </a:r>
            <a:r>
              <a:rPr lang="pl-PL" sz="3000" b="1" dirty="0" err="1" smtClean="0">
                <a:latin typeface="Verdana" pitchFamily="34" charset="0"/>
              </a:rPr>
              <a:t>Intelligence</a:t>
            </a:r>
            <a:endParaRPr lang="en-GB" sz="3000" b="1" dirty="0" smtClean="0">
              <a:latin typeface="Verdana" pitchFamily="34" charset="0"/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" name="pole tekstowe 7">
            <a:hlinkClick r:id="rId4"/>
          </p:cNvPr>
          <p:cNvSpPr txBox="1"/>
          <p:nvPr/>
        </p:nvSpPr>
        <p:spPr>
          <a:xfrm>
            <a:off x="314325" y="6550025"/>
            <a:ext cx="15906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www.amc.waw.pl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2" name="Picture 1" descr="Logo Industry 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799" y="838200"/>
            <a:ext cx="858839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Prostokąt 21"/>
          <p:cNvSpPr/>
          <p:nvPr/>
        </p:nvSpPr>
        <p:spPr>
          <a:xfrm>
            <a:off x="599246" y="3572189"/>
            <a:ext cx="21905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3423596" y="3540523"/>
            <a:ext cx="21905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6228151" y="3536563"/>
            <a:ext cx="21905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74" name="Picture 2" descr="C:\Users\Piotr\Desktop\PW - PRIVATE\PRV V\EPRA\PICT00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752600"/>
            <a:ext cx="7467600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Produkc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36613"/>
            <a:ext cx="8991600" cy="581025"/>
          </a:xfrm>
        </p:spPr>
        <p:txBody>
          <a:bodyPr lIns="91440" rIns="91440" bIns="45720" anchor="t"/>
          <a:lstStyle/>
          <a:p>
            <a:pPr eaLnBrk="1" hangingPunct="1"/>
            <a:r>
              <a:rPr lang="pl-PL" sz="3000" b="1" dirty="0" smtClean="0">
                <a:latin typeface="Verdana" pitchFamily="34" charset="0"/>
              </a:rPr>
              <a:t>              Business </a:t>
            </a:r>
            <a:r>
              <a:rPr lang="pl-PL" sz="3000" b="1" dirty="0" err="1" smtClean="0">
                <a:latin typeface="Verdana" pitchFamily="34" charset="0"/>
              </a:rPr>
              <a:t>Intelligence</a:t>
            </a:r>
            <a:endParaRPr lang="en-GB" sz="3000" b="1" dirty="0" smtClean="0">
              <a:latin typeface="Verdana" pitchFamily="34" charset="0"/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" name="pole tekstowe 7">
            <a:hlinkClick r:id="rId4"/>
          </p:cNvPr>
          <p:cNvSpPr txBox="1"/>
          <p:nvPr/>
        </p:nvSpPr>
        <p:spPr>
          <a:xfrm>
            <a:off x="314325" y="6550025"/>
            <a:ext cx="15906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www.amc.waw.pl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2" name="Picture 1" descr="Logo Industry 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799" y="838200"/>
            <a:ext cx="858839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Prostokąt 21"/>
          <p:cNvSpPr/>
          <p:nvPr/>
        </p:nvSpPr>
        <p:spPr>
          <a:xfrm>
            <a:off x="599246" y="3572189"/>
            <a:ext cx="21905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3423596" y="3540523"/>
            <a:ext cx="21905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6228151" y="3536563"/>
            <a:ext cx="21905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838200" y="1905000"/>
            <a:ext cx="7467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Mimo niekwestionowanych zalet - skrzynki SMS cechuje jedna, ale bardzo poważana wada, a mianowicie szybkość przepływu informacji.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Niejednokrotnie cenne informacje mające poważny wpływ na bezpieczeństwo operacji lotniczych – docierają do adresatów ze znacznym opóźnieniem.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Skuteczne zarządzanie systemem SMS w portach lotniczych i innych organizacjach lotniczych wymaga narzędzia gwarantującego natychmiastowy przepływ </a:t>
            </a:r>
            <a:r>
              <a:rPr lang="pl-PL" dirty="0" smtClean="0"/>
              <a:t>informacji </a:t>
            </a:r>
            <a:r>
              <a:rPr lang="pl-PL" dirty="0" smtClean="0"/>
              <a:t>istotnych dla bezpieczeństwa.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Takim narzędziem jest pionierskie rozwiązanie opracowana przez firmę AMC – aplikacja mobilna SMS Smart System.</a:t>
            </a:r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Produkc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36613"/>
            <a:ext cx="8991600" cy="581025"/>
          </a:xfrm>
        </p:spPr>
        <p:txBody>
          <a:bodyPr lIns="91440" rIns="91440" bIns="45720" anchor="t"/>
          <a:lstStyle/>
          <a:p>
            <a:pPr eaLnBrk="1" hangingPunct="1"/>
            <a:r>
              <a:rPr lang="pl-PL" sz="3000" b="1" dirty="0" smtClean="0">
                <a:latin typeface="Verdana" pitchFamily="34" charset="0"/>
              </a:rPr>
              <a:t>              Business </a:t>
            </a:r>
            <a:r>
              <a:rPr lang="pl-PL" sz="3000" b="1" dirty="0" err="1" smtClean="0">
                <a:latin typeface="Verdana" pitchFamily="34" charset="0"/>
              </a:rPr>
              <a:t>Intelligence</a:t>
            </a:r>
            <a:endParaRPr lang="en-GB" sz="3000" b="1" dirty="0" smtClean="0">
              <a:latin typeface="Verdana" pitchFamily="34" charset="0"/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" name="pole tekstowe 7">
            <a:hlinkClick r:id="rId4"/>
          </p:cNvPr>
          <p:cNvSpPr txBox="1"/>
          <p:nvPr/>
        </p:nvSpPr>
        <p:spPr>
          <a:xfrm>
            <a:off x="314325" y="6550025"/>
            <a:ext cx="15906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www.amc.waw.pl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2" name="Picture 1" descr="Logo Industry 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799" y="838200"/>
            <a:ext cx="858839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Prostokąt 21"/>
          <p:cNvSpPr/>
          <p:nvPr/>
        </p:nvSpPr>
        <p:spPr>
          <a:xfrm>
            <a:off x="599246" y="3572189"/>
            <a:ext cx="21905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3423596" y="3540523"/>
            <a:ext cx="21905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6228151" y="3536563"/>
            <a:ext cx="21905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838200" y="1905000"/>
            <a:ext cx="746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</p:txBody>
      </p:sp>
      <p:sp>
        <p:nvSpPr>
          <p:cNvPr id="11" name="Prostokąt 10"/>
          <p:cNvSpPr/>
          <p:nvPr/>
        </p:nvSpPr>
        <p:spPr>
          <a:xfrm>
            <a:off x="762000" y="1828800"/>
            <a:ext cx="7620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Aplikacja </a:t>
            </a:r>
            <a:r>
              <a:rPr lang="pl-PL" dirty="0" smtClean="0"/>
              <a:t>mobilna SMS Smart </a:t>
            </a:r>
            <a:r>
              <a:rPr lang="pl-PL" dirty="0" smtClean="0"/>
              <a:t>System umożliwia:</a:t>
            </a:r>
          </a:p>
          <a:p>
            <a:pPr algn="just"/>
            <a:endParaRPr lang="pl-PL" dirty="0" smtClean="0"/>
          </a:p>
          <a:p>
            <a:pPr marL="180975" indent="-180975" algn="just"/>
            <a:r>
              <a:rPr lang="pl-PL" dirty="0" smtClean="0"/>
              <a:t>- przekazywanie i gromadzenie kluczowych danych </a:t>
            </a:r>
            <a:r>
              <a:rPr lang="pl-PL" dirty="0" err="1" smtClean="0"/>
              <a:t>on-line</a:t>
            </a:r>
            <a:r>
              <a:rPr lang="pl-PL" dirty="0" smtClean="0"/>
              <a:t> w formie     cyfrowej (krótka treść + zdjęcie + współrzędne geograficzne),</a:t>
            </a:r>
          </a:p>
          <a:p>
            <a:pPr algn="just">
              <a:buFontTx/>
              <a:buChar char="-"/>
            </a:pPr>
            <a:r>
              <a:rPr lang="pl-PL" dirty="0" smtClean="0"/>
              <a:t>  analizę informacji w czasie rzeczywistym,</a:t>
            </a:r>
          </a:p>
          <a:p>
            <a:pPr algn="just">
              <a:buFontTx/>
              <a:buChar char="-"/>
            </a:pPr>
            <a:r>
              <a:rPr lang="pl-PL" dirty="0" smtClean="0"/>
              <a:t> </a:t>
            </a:r>
            <a:r>
              <a:rPr lang="pl-PL" dirty="0" smtClean="0"/>
              <a:t> natychmiastowe reagowanie na zgłoszony problem,</a:t>
            </a:r>
          </a:p>
          <a:p>
            <a:pPr marL="180975" indent="-180975" algn="just">
              <a:buFontTx/>
              <a:buChar char="-"/>
            </a:pPr>
            <a:r>
              <a:rPr lang="pl-PL" dirty="0" smtClean="0"/>
              <a:t>zarządzanie informacjami i sporządzanie analiz w oparciu                        o technologie cyfrowe DIGITAL TWIN. </a:t>
            </a:r>
          </a:p>
          <a:p>
            <a:pPr marL="180975" indent="-180975" algn="just">
              <a:buFontTx/>
              <a:buChar char="-"/>
            </a:pPr>
            <a:endParaRPr lang="pl-PL" dirty="0" smtClean="0"/>
          </a:p>
          <a:p>
            <a:pPr algn="just"/>
            <a:r>
              <a:rPr lang="pl-PL" dirty="0" smtClean="0"/>
              <a:t>Skrzynki SMS mogą być dalej wykorzystywane w sytuacjach, gdzie czas przepływu informacji nie gra roli – np. dla przedstawiania propozycji rozwiązań wymagających pogłębionego opisu i dotyczące dłuższego horyzontu czasowego, a także w przypadku osób pragnących pozostać anonimowymi.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We wszystkich innych przypadkach należy stosować proponowane nowoczesne narzędzie zarządzania SMS jakim jest aplikacja firmy AMC.</a:t>
            </a:r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9144000" cy="533400"/>
          </a:xfrm>
        </p:spPr>
        <p:txBody>
          <a:bodyPr/>
          <a:lstStyle/>
          <a:p>
            <a:pPr eaLnBrk="1" hangingPunct="1"/>
            <a:r>
              <a:rPr lang="pl-PL" sz="3200" b="1" dirty="0" smtClean="0"/>
              <a:t>   SMS Smart System     Port Lotniczy 4.0</a:t>
            </a:r>
            <a:endParaRPr lang="en-US" sz="2400" b="1" dirty="0" smtClean="0"/>
          </a:p>
        </p:txBody>
      </p:sp>
      <p:sp>
        <p:nvSpPr>
          <p:cNvPr id="39941" name="Line 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3" name="pole tekstowe 62">
            <a:hlinkClick r:id="rId2"/>
          </p:cNvPr>
          <p:cNvSpPr txBox="1"/>
          <p:nvPr/>
        </p:nvSpPr>
        <p:spPr>
          <a:xfrm>
            <a:off x="314325" y="6550025"/>
            <a:ext cx="15906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www.amc.waw.pl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1" name="Obraz 10" descr="Produkc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8" name="Textfeld 23"/>
          <p:cNvSpPr txBox="1">
            <a:spLocks noChangeArrowheads="1"/>
          </p:cNvSpPr>
          <p:nvPr/>
        </p:nvSpPr>
        <p:spPr bwMode="auto">
          <a:xfrm>
            <a:off x="3733800" y="1600200"/>
            <a:ext cx="5181600" cy="129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chemeClr val="tx2"/>
                </a:solidFill>
                <a:latin typeface="HandelGothic BT" pitchFamily="82" charset="0"/>
                <a:ea typeface="+mj-ea"/>
                <a:cs typeface="+mj-cs"/>
              </a:rPr>
              <a:t>SMS</a:t>
            </a:r>
            <a:endParaRPr lang="de-DE" sz="1600" b="1" dirty="0">
              <a:solidFill>
                <a:schemeClr val="tx2"/>
              </a:solidFill>
              <a:latin typeface="HandelGothic BT" pitchFamily="82" charset="0"/>
              <a:ea typeface="+mj-ea"/>
              <a:cs typeface="+mj-cs"/>
            </a:endParaRPr>
          </a:p>
          <a:p>
            <a:pPr eaLnBrk="0" hangingPunct="0">
              <a:spcBef>
                <a:spcPct val="30000"/>
              </a:spcBef>
              <a:buFont typeface="Wingdings" pitchFamily="2" charset="2"/>
              <a:buChar char="§"/>
            </a:pPr>
            <a:r>
              <a:rPr lang="de-DE" sz="1200" i="0" dirty="0">
                <a:latin typeface="Verdana" pitchFamily="34" charset="0"/>
              </a:rPr>
              <a:t>    </a:t>
            </a:r>
            <a:r>
              <a:rPr lang="pl-PL" sz="1200" dirty="0" smtClean="0">
                <a:latin typeface="Verdana" pitchFamily="34" charset="0"/>
              </a:rPr>
              <a:t>Intuicyjna obsługa z poziomu </a:t>
            </a:r>
            <a:r>
              <a:rPr lang="pl-PL" sz="1200" dirty="0" err="1" smtClean="0">
                <a:latin typeface="Verdana" pitchFamily="34" charset="0"/>
              </a:rPr>
              <a:t>smarftona</a:t>
            </a:r>
            <a:endParaRPr lang="de-DE" sz="1200" i="0" dirty="0">
              <a:latin typeface="Verdana" pitchFamily="34" charset="0"/>
            </a:endParaRPr>
          </a:p>
          <a:p>
            <a:pPr eaLnBrk="0" hangingPunct="0">
              <a:spcBef>
                <a:spcPct val="30000"/>
              </a:spcBef>
              <a:buFont typeface="Wingdings" pitchFamily="2" charset="2"/>
              <a:buChar char="§"/>
            </a:pPr>
            <a:r>
              <a:rPr lang="de-DE" sz="1200" i="0" dirty="0">
                <a:latin typeface="Verdana" pitchFamily="34" charset="0"/>
              </a:rPr>
              <a:t>    </a:t>
            </a:r>
            <a:r>
              <a:rPr lang="pl-PL" sz="1200" dirty="0" smtClean="0">
                <a:latin typeface="Verdana" pitchFamily="34" charset="0"/>
              </a:rPr>
              <a:t>Dla personelu obsługi lotniska i załóg samolotów</a:t>
            </a:r>
            <a:endParaRPr lang="de-DE" sz="1200" i="0" dirty="0">
              <a:latin typeface="Verdana" pitchFamily="34" charset="0"/>
            </a:endParaRPr>
          </a:p>
          <a:p>
            <a:pPr marL="266700" indent="-266700" eaLnBrk="0" hangingPunct="0">
              <a:spcBef>
                <a:spcPct val="30000"/>
              </a:spcBef>
              <a:buFont typeface="Wingdings" pitchFamily="2" charset="2"/>
              <a:buChar char="§"/>
            </a:pPr>
            <a:r>
              <a:rPr lang="pl-PL" sz="1200" i="0" dirty="0" smtClean="0">
                <a:latin typeface="Verdana" pitchFamily="34" charset="0"/>
              </a:rPr>
              <a:t>Dla pasażerów </a:t>
            </a:r>
            <a:endParaRPr lang="de-DE" sz="1200" i="0" dirty="0">
              <a:latin typeface="Verdana" pitchFamily="34" charset="0"/>
            </a:endParaRPr>
          </a:p>
          <a:p>
            <a:pPr eaLnBrk="0" hangingPunct="0">
              <a:spcBef>
                <a:spcPct val="30000"/>
              </a:spcBef>
              <a:buFont typeface="Wingdings" pitchFamily="2" charset="2"/>
              <a:buChar char="§"/>
            </a:pPr>
            <a:r>
              <a:rPr lang="de-DE" sz="1200" i="0" dirty="0">
                <a:latin typeface="Verdana" pitchFamily="34" charset="0"/>
              </a:rPr>
              <a:t>    </a:t>
            </a:r>
            <a:r>
              <a:rPr lang="pl-PL" sz="1200" i="0" dirty="0" smtClean="0">
                <a:latin typeface="Verdana" pitchFamily="34" charset="0"/>
              </a:rPr>
              <a:t>Wsparcie techniczne</a:t>
            </a:r>
            <a:r>
              <a:rPr lang="pl-PL" sz="1200" dirty="0" smtClean="0">
                <a:latin typeface="Verdana" pitchFamily="34" charset="0"/>
              </a:rPr>
              <a:t> 7d/24h</a:t>
            </a:r>
            <a:endParaRPr lang="de-DE" sz="1200" i="0" dirty="0">
              <a:latin typeface="Verdana" pitchFamily="34" charset="0"/>
            </a:endParaRPr>
          </a:p>
        </p:txBody>
      </p:sp>
      <p:sp>
        <p:nvSpPr>
          <p:cNvPr id="10" name="Textfeld 23"/>
          <p:cNvSpPr txBox="1">
            <a:spLocks noChangeArrowheads="1"/>
          </p:cNvSpPr>
          <p:nvPr/>
        </p:nvSpPr>
        <p:spPr bwMode="auto">
          <a:xfrm>
            <a:off x="3733800" y="3124200"/>
            <a:ext cx="5181600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chemeClr val="tx2"/>
                </a:solidFill>
                <a:latin typeface="HandelGothic BT" pitchFamily="82" charset="0"/>
                <a:ea typeface="+mj-ea"/>
                <a:cs typeface="+mj-cs"/>
              </a:rPr>
              <a:t>CHARAKTERYSTYKA</a:t>
            </a:r>
            <a:endParaRPr lang="de-DE" sz="1400" b="1" dirty="0">
              <a:solidFill>
                <a:schemeClr val="tx2"/>
              </a:solidFill>
              <a:latin typeface="HandelGothic BT" pitchFamily="82" charset="0"/>
              <a:ea typeface="+mj-ea"/>
              <a:cs typeface="+mj-cs"/>
            </a:endParaRPr>
          </a:p>
          <a:p>
            <a:pPr eaLnBrk="0" hangingPunct="0">
              <a:spcBef>
                <a:spcPct val="30000"/>
              </a:spcBef>
              <a:buFont typeface="Wingdings" pitchFamily="2" charset="2"/>
              <a:buChar char="§"/>
            </a:pPr>
            <a:r>
              <a:rPr lang="de-DE" sz="1200" i="0" dirty="0">
                <a:latin typeface="Verdana" pitchFamily="34" charset="0"/>
              </a:rPr>
              <a:t>    </a:t>
            </a:r>
            <a:r>
              <a:rPr lang="pl-PL" sz="1200" i="0" dirty="0" smtClean="0">
                <a:latin typeface="Verdana" pitchFamily="34" charset="0"/>
              </a:rPr>
              <a:t>Wprowadzanie informacji za pomocą </a:t>
            </a:r>
            <a:r>
              <a:rPr lang="pl-PL" sz="1200" i="0" dirty="0" err="1" smtClean="0">
                <a:latin typeface="Verdana" pitchFamily="34" charset="0"/>
              </a:rPr>
              <a:t>smartfona</a:t>
            </a:r>
            <a:endParaRPr lang="de-DE" sz="1200" i="0" dirty="0">
              <a:latin typeface="Verdana" pitchFamily="34" charset="0"/>
            </a:endParaRPr>
          </a:p>
          <a:p>
            <a:pPr eaLnBrk="0" hangingPunct="0">
              <a:spcBef>
                <a:spcPct val="30000"/>
              </a:spcBef>
              <a:buFont typeface="Wingdings" pitchFamily="2" charset="2"/>
              <a:buChar char="§"/>
            </a:pPr>
            <a:r>
              <a:rPr lang="de-DE" sz="1200" i="0" dirty="0">
                <a:latin typeface="Verdana" pitchFamily="34" charset="0"/>
              </a:rPr>
              <a:t>    </a:t>
            </a:r>
            <a:r>
              <a:rPr lang="pl-PL" sz="1200" i="0" dirty="0" smtClean="0">
                <a:latin typeface="Verdana" pitchFamily="34" charset="0"/>
              </a:rPr>
              <a:t>Wbudowana baza zgłoszeń</a:t>
            </a:r>
          </a:p>
          <a:p>
            <a:pPr eaLnBrk="0" hangingPunct="0">
              <a:spcBef>
                <a:spcPct val="30000"/>
              </a:spcBef>
              <a:buFont typeface="Wingdings" pitchFamily="2" charset="2"/>
              <a:buChar char="§"/>
              <a:tabLst>
                <a:tab pos="266700" algn="l"/>
              </a:tabLst>
            </a:pPr>
            <a:r>
              <a:rPr lang="pl-PL" sz="1200" dirty="0" smtClean="0">
                <a:latin typeface="Verdana" pitchFamily="34" charset="0"/>
              </a:rPr>
              <a:t>	Definiowane kategorie zgłoszeń</a:t>
            </a:r>
          </a:p>
          <a:p>
            <a:pPr eaLnBrk="0" hangingPunct="0">
              <a:spcBef>
                <a:spcPct val="30000"/>
              </a:spcBef>
              <a:buFont typeface="Wingdings" pitchFamily="2" charset="2"/>
              <a:buChar char="§"/>
              <a:tabLst>
                <a:tab pos="266700" algn="l"/>
              </a:tabLst>
            </a:pPr>
            <a:r>
              <a:rPr lang="pl-PL" sz="1200" i="0" dirty="0" smtClean="0">
                <a:latin typeface="Verdana" pitchFamily="34" charset="0"/>
              </a:rPr>
              <a:t>	</a:t>
            </a:r>
            <a:r>
              <a:rPr lang="pl-PL" sz="1200" dirty="0" smtClean="0">
                <a:latin typeface="Verdana" pitchFamily="34" charset="0"/>
              </a:rPr>
              <a:t>Definiowane strefy/obszary zgłoszeń</a:t>
            </a:r>
          </a:p>
          <a:p>
            <a:pPr eaLnBrk="0" hangingPunct="0">
              <a:spcBef>
                <a:spcPct val="30000"/>
              </a:spcBef>
              <a:buFont typeface="Wingdings" pitchFamily="2" charset="2"/>
              <a:buChar char="§"/>
              <a:tabLst>
                <a:tab pos="266700" algn="l"/>
              </a:tabLst>
            </a:pPr>
            <a:r>
              <a:rPr lang="pl-PL" sz="1200" i="0" dirty="0" smtClean="0">
                <a:latin typeface="Verdana" pitchFamily="34" charset="0"/>
              </a:rPr>
              <a:t>	</a:t>
            </a:r>
            <a:r>
              <a:rPr lang="pl-PL" sz="1200" dirty="0" smtClean="0">
                <a:latin typeface="Verdana" pitchFamily="34" charset="0"/>
              </a:rPr>
              <a:t>Możliwość wykonania zdjęcia zdarzenia/sytuacji</a:t>
            </a:r>
            <a:endParaRPr lang="de-DE" sz="1200" i="0" dirty="0">
              <a:latin typeface="Verdana" pitchFamily="34" charset="0"/>
            </a:endParaRPr>
          </a:p>
          <a:p>
            <a:pPr eaLnBrk="0" hangingPunct="0">
              <a:spcBef>
                <a:spcPct val="30000"/>
              </a:spcBef>
              <a:buFont typeface="Wingdings" pitchFamily="2" charset="2"/>
              <a:buChar char="§"/>
            </a:pPr>
            <a:r>
              <a:rPr lang="de-DE" sz="1200" i="0" dirty="0">
                <a:latin typeface="Verdana" pitchFamily="34" charset="0"/>
              </a:rPr>
              <a:t>    </a:t>
            </a:r>
            <a:r>
              <a:rPr lang="pl-PL" sz="1200" dirty="0" smtClean="0">
                <a:latin typeface="Verdana" pitchFamily="34" charset="0"/>
              </a:rPr>
              <a:t>Podgląd zgłoszeń </a:t>
            </a:r>
            <a:r>
              <a:rPr lang="pl-PL" sz="1200" dirty="0" err="1" smtClean="0">
                <a:latin typeface="Verdana" pitchFamily="34" charset="0"/>
              </a:rPr>
              <a:t>on-line</a:t>
            </a:r>
            <a:r>
              <a:rPr lang="pl-PL" sz="1200" dirty="0" smtClean="0">
                <a:latin typeface="Verdana" pitchFamily="34" charset="0"/>
              </a:rPr>
              <a:t> w czasie rzeczywistym</a:t>
            </a:r>
          </a:p>
          <a:p>
            <a:pPr eaLnBrk="0" hangingPunct="0">
              <a:spcBef>
                <a:spcPct val="30000"/>
              </a:spcBef>
              <a:buFont typeface="Wingdings" pitchFamily="2" charset="2"/>
              <a:buChar char="§"/>
              <a:tabLst>
                <a:tab pos="266700" algn="l"/>
              </a:tabLst>
            </a:pPr>
            <a:r>
              <a:rPr lang="pl-PL" sz="1200" i="0" dirty="0" smtClean="0">
                <a:latin typeface="Verdana" pitchFamily="34" charset="0"/>
              </a:rPr>
              <a:t>	Budowanie </a:t>
            </a:r>
            <a:r>
              <a:rPr lang="pl-PL" sz="1200" i="0" dirty="0" err="1" smtClean="0">
                <a:latin typeface="Verdana" pitchFamily="34" charset="0"/>
              </a:rPr>
              <a:t>proaktywnej</a:t>
            </a:r>
            <a:r>
              <a:rPr lang="pl-PL" sz="1200" i="0" dirty="0" smtClean="0">
                <a:latin typeface="Verdana" pitchFamily="34" charset="0"/>
              </a:rPr>
              <a:t> postawy SMS</a:t>
            </a:r>
            <a:r>
              <a:rPr lang="de-DE" sz="1200" i="0" dirty="0" smtClean="0">
                <a:latin typeface="Verdana" pitchFamily="34" charset="0"/>
              </a:rPr>
              <a:t>    </a:t>
            </a:r>
            <a:endParaRPr lang="de-DE" sz="1200" i="0" dirty="0">
              <a:latin typeface="Verdana" pitchFamily="34" charset="0"/>
            </a:endParaRPr>
          </a:p>
        </p:txBody>
      </p:sp>
      <p:sp>
        <p:nvSpPr>
          <p:cNvPr id="12" name="Textfeld 23"/>
          <p:cNvSpPr txBox="1">
            <a:spLocks noChangeArrowheads="1"/>
          </p:cNvSpPr>
          <p:nvPr/>
        </p:nvSpPr>
        <p:spPr bwMode="auto">
          <a:xfrm>
            <a:off x="3733800" y="5334000"/>
            <a:ext cx="5181600" cy="102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chemeClr val="tx2"/>
                </a:solidFill>
                <a:latin typeface="HandelGothic BT" pitchFamily="82" charset="0"/>
                <a:ea typeface="+mj-ea"/>
                <a:cs typeface="+mj-cs"/>
              </a:rPr>
              <a:t>MANAGEMENT</a:t>
            </a:r>
            <a:endParaRPr lang="de-DE" sz="1400" b="1" dirty="0">
              <a:solidFill>
                <a:schemeClr val="tx2"/>
              </a:solidFill>
              <a:latin typeface="HandelGothic BT" pitchFamily="82" charset="0"/>
              <a:ea typeface="+mj-ea"/>
              <a:cs typeface="+mj-cs"/>
            </a:endParaRPr>
          </a:p>
          <a:p>
            <a:pPr eaLnBrk="0" hangingPunct="0">
              <a:spcBef>
                <a:spcPct val="30000"/>
              </a:spcBef>
              <a:buFont typeface="Wingdings" pitchFamily="2" charset="2"/>
              <a:buChar char="§"/>
            </a:pPr>
            <a:r>
              <a:rPr lang="de-DE" sz="1200" i="0" dirty="0">
                <a:latin typeface="Verdana" pitchFamily="34" charset="0"/>
              </a:rPr>
              <a:t>    </a:t>
            </a:r>
            <a:r>
              <a:rPr lang="pl-PL" sz="1200" i="0" dirty="0" smtClean="0">
                <a:latin typeface="Verdana" pitchFamily="34" charset="0"/>
              </a:rPr>
              <a:t>Statystki zgłoszeń wg dowolnych kryteriów</a:t>
            </a:r>
            <a:endParaRPr lang="de-DE" sz="1200" i="0" dirty="0">
              <a:latin typeface="Verdana" pitchFamily="34" charset="0"/>
            </a:endParaRPr>
          </a:p>
          <a:p>
            <a:pPr eaLnBrk="0" hangingPunct="0">
              <a:spcBef>
                <a:spcPct val="30000"/>
              </a:spcBef>
              <a:buFont typeface="Wingdings" pitchFamily="2" charset="2"/>
              <a:buChar char="§"/>
            </a:pPr>
            <a:r>
              <a:rPr lang="de-DE" sz="1200" i="0" dirty="0">
                <a:latin typeface="Verdana" pitchFamily="34" charset="0"/>
              </a:rPr>
              <a:t>    </a:t>
            </a:r>
            <a:r>
              <a:rPr lang="pl-PL" sz="1200" dirty="0" smtClean="0">
                <a:latin typeface="Verdana" pitchFamily="34" charset="0"/>
              </a:rPr>
              <a:t>Zarządzanie procesem zatwierdzania i realizacji</a:t>
            </a:r>
            <a:endParaRPr lang="de-DE" sz="1200" i="0" dirty="0">
              <a:latin typeface="Verdana" pitchFamily="34" charset="0"/>
            </a:endParaRPr>
          </a:p>
          <a:p>
            <a:pPr eaLnBrk="0" hangingPunct="0">
              <a:spcBef>
                <a:spcPct val="30000"/>
              </a:spcBef>
              <a:buFont typeface="Wingdings" pitchFamily="2" charset="2"/>
              <a:buChar char="§"/>
            </a:pPr>
            <a:r>
              <a:rPr lang="de-DE" sz="1200" i="0" dirty="0">
                <a:latin typeface="Verdana" pitchFamily="34" charset="0"/>
              </a:rPr>
              <a:t>    </a:t>
            </a:r>
            <a:r>
              <a:rPr lang="pl-PL" sz="1200" dirty="0" smtClean="0">
                <a:latin typeface="Verdana" pitchFamily="34" charset="0"/>
              </a:rPr>
              <a:t>System nagradzania najbardziej aktywnych uczestników </a:t>
            </a:r>
            <a:endParaRPr lang="de-DE" sz="1200" i="0" dirty="0">
              <a:latin typeface="Verdana" pitchFamily="34" charset="0"/>
            </a:endParaRPr>
          </a:p>
        </p:txBody>
      </p:sp>
      <p:pic>
        <p:nvPicPr>
          <p:cNvPr id="11266" name="Picture 2" descr="D:\AMC Actual\AMC Aplikacje\SMS Aplication\Screenshot_2018-06-18-18-20-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676400"/>
            <a:ext cx="257175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533400"/>
          </a:xfrm>
        </p:spPr>
        <p:txBody>
          <a:bodyPr/>
          <a:lstStyle/>
          <a:p>
            <a:pPr eaLnBrk="1" hangingPunct="1"/>
            <a:r>
              <a:rPr lang="pl-PL" sz="3200" b="1" dirty="0" smtClean="0"/>
              <a:t> SMS Smart System     Port Lotniczy 4.0</a:t>
            </a:r>
            <a:endParaRPr lang="en-US" sz="2400" b="1" dirty="0" smtClean="0"/>
          </a:p>
        </p:txBody>
      </p:sp>
      <p:sp>
        <p:nvSpPr>
          <p:cNvPr id="39941" name="Line 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3" name="pole tekstowe 62">
            <a:hlinkClick r:id="rId2"/>
          </p:cNvPr>
          <p:cNvSpPr txBox="1"/>
          <p:nvPr/>
        </p:nvSpPr>
        <p:spPr>
          <a:xfrm>
            <a:off x="314325" y="6550025"/>
            <a:ext cx="15906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www.amc.waw.pl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1" name="Obraz 10" descr="Produkc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76400"/>
            <a:ext cx="2743200" cy="472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23"/>
          <p:cNvSpPr txBox="1">
            <a:spLocks noChangeArrowheads="1"/>
          </p:cNvSpPr>
          <p:nvPr/>
        </p:nvSpPr>
        <p:spPr bwMode="auto">
          <a:xfrm>
            <a:off x="3733800" y="1600200"/>
            <a:ext cx="5181600" cy="105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chemeClr val="tx2"/>
                </a:solidFill>
                <a:latin typeface="HandelGothic BT" pitchFamily="82" charset="0"/>
                <a:ea typeface="+mj-ea"/>
                <a:cs typeface="+mj-cs"/>
              </a:rPr>
              <a:t>PRZYLOTY - ODLOTY</a:t>
            </a:r>
            <a:endParaRPr lang="de-DE" sz="1600" b="1" dirty="0">
              <a:solidFill>
                <a:schemeClr val="tx2"/>
              </a:solidFill>
              <a:latin typeface="HandelGothic BT" pitchFamily="82" charset="0"/>
              <a:ea typeface="+mj-ea"/>
              <a:cs typeface="+mj-cs"/>
            </a:endParaRPr>
          </a:p>
          <a:p>
            <a:pPr eaLnBrk="0" hangingPunct="0">
              <a:spcBef>
                <a:spcPct val="30000"/>
              </a:spcBef>
              <a:buFont typeface="Wingdings" pitchFamily="2" charset="2"/>
              <a:buChar char="§"/>
            </a:pPr>
            <a:r>
              <a:rPr lang="de-DE" sz="1200" i="0" dirty="0">
                <a:latin typeface="Verdana" pitchFamily="34" charset="0"/>
              </a:rPr>
              <a:t>    </a:t>
            </a:r>
            <a:r>
              <a:rPr lang="pl-PL" sz="1200" dirty="0" smtClean="0">
                <a:latin typeface="Verdana" pitchFamily="34" charset="0"/>
              </a:rPr>
              <a:t>Dostęp do informacji z poziomu </a:t>
            </a:r>
            <a:r>
              <a:rPr lang="pl-PL" sz="1200" dirty="0" err="1" smtClean="0">
                <a:latin typeface="Verdana" pitchFamily="34" charset="0"/>
              </a:rPr>
              <a:t>smartfona</a:t>
            </a:r>
            <a:endParaRPr lang="de-DE" sz="1200" i="0" dirty="0">
              <a:latin typeface="Verdana" pitchFamily="34" charset="0"/>
            </a:endParaRPr>
          </a:p>
          <a:p>
            <a:pPr eaLnBrk="0" hangingPunct="0">
              <a:spcBef>
                <a:spcPct val="30000"/>
              </a:spcBef>
              <a:buFont typeface="Wingdings" pitchFamily="2" charset="2"/>
              <a:buChar char="§"/>
            </a:pPr>
            <a:r>
              <a:rPr lang="de-DE" sz="1200" i="0" dirty="0">
                <a:latin typeface="Verdana" pitchFamily="34" charset="0"/>
              </a:rPr>
              <a:t>    </a:t>
            </a:r>
            <a:r>
              <a:rPr lang="pl-PL" sz="1200" dirty="0" smtClean="0">
                <a:latin typeface="Verdana" pitchFamily="34" charset="0"/>
              </a:rPr>
              <a:t>Indywidualne alarmy zmiany statusu operacji</a:t>
            </a:r>
            <a:endParaRPr lang="de-DE" sz="1200" i="0" dirty="0">
              <a:latin typeface="Verdana" pitchFamily="34" charset="0"/>
            </a:endParaRPr>
          </a:p>
          <a:p>
            <a:pPr marL="266700" indent="-266700" eaLnBrk="0" hangingPunct="0">
              <a:spcBef>
                <a:spcPct val="30000"/>
              </a:spcBef>
              <a:buFont typeface="Wingdings" pitchFamily="2" charset="2"/>
              <a:buChar char="§"/>
            </a:pPr>
            <a:r>
              <a:rPr lang="pl-PL" sz="1200" i="0" dirty="0" smtClean="0">
                <a:latin typeface="Verdana" pitchFamily="34" charset="0"/>
              </a:rPr>
              <a:t>Dla pasażerów i personelu portów lotniczych</a:t>
            </a:r>
            <a:endParaRPr lang="de-DE" sz="1200" i="0" dirty="0">
              <a:latin typeface="Verdana" pitchFamily="34" charset="0"/>
            </a:endParaRPr>
          </a:p>
        </p:txBody>
      </p:sp>
      <p:sp>
        <p:nvSpPr>
          <p:cNvPr id="10" name="Textfeld 23"/>
          <p:cNvSpPr txBox="1">
            <a:spLocks noChangeArrowheads="1"/>
          </p:cNvSpPr>
          <p:nvPr/>
        </p:nvSpPr>
        <p:spPr bwMode="auto">
          <a:xfrm>
            <a:off x="3733800" y="2895600"/>
            <a:ext cx="51816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chemeClr val="tx2"/>
                </a:solidFill>
                <a:latin typeface="HandelGothic BT" pitchFamily="82" charset="0"/>
                <a:ea typeface="+mj-ea"/>
                <a:cs typeface="+mj-cs"/>
              </a:rPr>
              <a:t>POMYSŁY</a:t>
            </a:r>
            <a:endParaRPr lang="de-DE" sz="1600" b="1" dirty="0">
              <a:solidFill>
                <a:schemeClr val="tx2"/>
              </a:solidFill>
              <a:latin typeface="HandelGothic BT" pitchFamily="82" charset="0"/>
              <a:ea typeface="+mj-ea"/>
              <a:cs typeface="+mj-cs"/>
            </a:endParaRPr>
          </a:p>
          <a:p>
            <a:pPr eaLnBrk="0" hangingPunct="0">
              <a:spcBef>
                <a:spcPct val="30000"/>
              </a:spcBef>
              <a:buFont typeface="Wingdings" pitchFamily="2" charset="2"/>
              <a:buChar char="§"/>
            </a:pPr>
            <a:r>
              <a:rPr lang="de-DE" sz="1200" i="0" dirty="0">
                <a:latin typeface="Verdana" pitchFamily="34" charset="0"/>
              </a:rPr>
              <a:t>    </a:t>
            </a:r>
            <a:r>
              <a:rPr lang="pl-PL" sz="1200" dirty="0" smtClean="0">
                <a:latin typeface="Verdana" pitchFamily="34" charset="0"/>
              </a:rPr>
              <a:t>Zgłaszanie pomysłów usprawnień dla </a:t>
            </a:r>
            <a:r>
              <a:rPr lang="pl-PL" sz="1200" dirty="0" smtClean="0">
                <a:latin typeface="Verdana" pitchFamily="34" charset="0"/>
              </a:rPr>
              <a:t>portu </a:t>
            </a:r>
            <a:r>
              <a:rPr lang="pl-PL" sz="1200" dirty="0" smtClean="0">
                <a:latin typeface="Verdana" pitchFamily="34" charset="0"/>
              </a:rPr>
              <a:t>l</a:t>
            </a:r>
            <a:r>
              <a:rPr lang="pl-PL" sz="1200" dirty="0" smtClean="0">
                <a:latin typeface="Verdana" pitchFamily="34" charset="0"/>
              </a:rPr>
              <a:t>otniczego</a:t>
            </a:r>
            <a:endParaRPr lang="de-DE" sz="1200" i="0" dirty="0">
              <a:latin typeface="Verdana" pitchFamily="34" charset="0"/>
            </a:endParaRPr>
          </a:p>
          <a:p>
            <a:pPr eaLnBrk="0" hangingPunct="0">
              <a:spcBef>
                <a:spcPct val="30000"/>
              </a:spcBef>
              <a:buFont typeface="Wingdings" pitchFamily="2" charset="2"/>
              <a:buChar char="§"/>
              <a:tabLst>
                <a:tab pos="266700" algn="l"/>
              </a:tabLst>
            </a:pPr>
            <a:r>
              <a:rPr lang="de-DE" sz="1200" i="0" dirty="0">
                <a:latin typeface="Verdana" pitchFamily="34" charset="0"/>
              </a:rPr>
              <a:t> </a:t>
            </a:r>
            <a:r>
              <a:rPr lang="pl-PL" sz="1200" i="0" dirty="0" smtClean="0">
                <a:latin typeface="Verdana" pitchFamily="34" charset="0"/>
              </a:rPr>
              <a:t>	</a:t>
            </a:r>
            <a:r>
              <a:rPr lang="pl-PL" sz="1200" dirty="0" smtClean="0">
                <a:latin typeface="Verdana" pitchFamily="34" charset="0"/>
              </a:rPr>
              <a:t>Zgłaszanie pomysłów usprawnień dla </a:t>
            </a:r>
            <a:r>
              <a:rPr lang="pl-PL" sz="1200" dirty="0" smtClean="0">
                <a:latin typeface="Verdana" pitchFamily="34" charset="0"/>
              </a:rPr>
              <a:t>linii </a:t>
            </a:r>
            <a:r>
              <a:rPr lang="pl-PL" sz="1200" dirty="0" smtClean="0">
                <a:latin typeface="Verdana" pitchFamily="34" charset="0"/>
              </a:rPr>
              <a:t>l</a:t>
            </a:r>
            <a:r>
              <a:rPr lang="pl-PL" sz="1200" dirty="0" smtClean="0">
                <a:latin typeface="Verdana" pitchFamily="34" charset="0"/>
              </a:rPr>
              <a:t>otniczych</a:t>
            </a:r>
            <a:endParaRPr lang="pl-PL" sz="1200" dirty="0" smtClean="0">
              <a:latin typeface="Verdana" pitchFamily="34" charset="0"/>
            </a:endParaRPr>
          </a:p>
          <a:p>
            <a:pPr eaLnBrk="0" hangingPunct="0">
              <a:spcBef>
                <a:spcPct val="30000"/>
              </a:spcBef>
              <a:buFont typeface="Wingdings" pitchFamily="2" charset="2"/>
              <a:buChar char="§"/>
              <a:tabLst>
                <a:tab pos="266700" algn="l"/>
              </a:tabLst>
            </a:pPr>
            <a:r>
              <a:rPr lang="pl-PL" sz="1200" dirty="0" smtClean="0">
                <a:latin typeface="Verdana" pitchFamily="34" charset="0"/>
              </a:rPr>
              <a:t>	Zdefiniowane kategorie</a:t>
            </a:r>
          </a:p>
          <a:p>
            <a:pPr eaLnBrk="0" hangingPunct="0">
              <a:spcBef>
                <a:spcPct val="30000"/>
              </a:spcBef>
              <a:buFont typeface="Wingdings" pitchFamily="2" charset="2"/>
              <a:buChar char="§"/>
              <a:tabLst>
                <a:tab pos="266700" algn="l"/>
              </a:tabLst>
            </a:pPr>
            <a:r>
              <a:rPr lang="pl-PL" sz="1200" dirty="0" smtClean="0">
                <a:latin typeface="Verdana" pitchFamily="34" charset="0"/>
              </a:rPr>
              <a:t>	Zdefiniowany obszar</a:t>
            </a:r>
            <a:endParaRPr lang="de-DE" sz="1200" i="0" dirty="0">
              <a:latin typeface="Verdana" pitchFamily="34" charset="0"/>
            </a:endParaRPr>
          </a:p>
          <a:p>
            <a:pPr marL="266700" indent="-266700" eaLnBrk="0" hangingPunct="0">
              <a:spcBef>
                <a:spcPct val="30000"/>
              </a:spcBef>
              <a:buFont typeface="Wingdings" pitchFamily="2" charset="2"/>
              <a:buChar char="§"/>
            </a:pPr>
            <a:endParaRPr lang="de-DE" sz="1200" i="0" dirty="0">
              <a:latin typeface="Verdana" pitchFamily="34" charset="0"/>
            </a:endParaRPr>
          </a:p>
        </p:txBody>
      </p:sp>
      <p:sp>
        <p:nvSpPr>
          <p:cNvPr id="12" name="Textfeld 23"/>
          <p:cNvSpPr txBox="1">
            <a:spLocks noChangeArrowheads="1"/>
          </p:cNvSpPr>
          <p:nvPr/>
        </p:nvSpPr>
        <p:spPr bwMode="auto">
          <a:xfrm>
            <a:off x="3733800" y="4572000"/>
            <a:ext cx="5181600" cy="22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chemeClr val="tx2"/>
                </a:solidFill>
                <a:latin typeface="HandelGothic BT" pitchFamily="82" charset="0"/>
                <a:ea typeface="+mj-ea"/>
                <a:cs typeface="+mj-cs"/>
              </a:rPr>
              <a:t>PROBLEMY</a:t>
            </a:r>
            <a:endParaRPr lang="de-DE" sz="1600" b="1" dirty="0">
              <a:solidFill>
                <a:schemeClr val="tx2"/>
              </a:solidFill>
              <a:latin typeface="HandelGothic BT" pitchFamily="82" charset="0"/>
              <a:ea typeface="+mj-ea"/>
              <a:cs typeface="+mj-cs"/>
            </a:endParaRPr>
          </a:p>
          <a:p>
            <a:pPr eaLnBrk="0" hangingPunct="0">
              <a:spcBef>
                <a:spcPct val="30000"/>
              </a:spcBef>
              <a:buFont typeface="Wingdings" pitchFamily="2" charset="2"/>
              <a:buChar char="§"/>
            </a:pPr>
            <a:r>
              <a:rPr lang="de-DE" sz="1200" i="0" dirty="0">
                <a:latin typeface="Verdana" pitchFamily="34" charset="0"/>
              </a:rPr>
              <a:t>    </a:t>
            </a:r>
            <a:r>
              <a:rPr lang="pl-PL" sz="1200" dirty="0" smtClean="0">
                <a:latin typeface="Verdana" pitchFamily="34" charset="0"/>
              </a:rPr>
              <a:t>Zgłaszanie problemów SMS dla </a:t>
            </a:r>
            <a:r>
              <a:rPr lang="pl-PL" sz="1200" dirty="0" smtClean="0">
                <a:latin typeface="Verdana" pitchFamily="34" charset="0"/>
              </a:rPr>
              <a:t>portu </a:t>
            </a:r>
            <a:r>
              <a:rPr lang="pl-PL" sz="1200" dirty="0" smtClean="0">
                <a:latin typeface="Verdana" pitchFamily="34" charset="0"/>
              </a:rPr>
              <a:t>l</a:t>
            </a:r>
            <a:r>
              <a:rPr lang="pl-PL" sz="1200" dirty="0" smtClean="0">
                <a:latin typeface="Verdana" pitchFamily="34" charset="0"/>
              </a:rPr>
              <a:t>otniczego</a:t>
            </a:r>
            <a:endParaRPr lang="de-DE" sz="1200" i="0" dirty="0">
              <a:latin typeface="Verdana" pitchFamily="34" charset="0"/>
            </a:endParaRPr>
          </a:p>
          <a:p>
            <a:pPr eaLnBrk="0" hangingPunct="0">
              <a:spcBef>
                <a:spcPct val="30000"/>
              </a:spcBef>
              <a:buFont typeface="Wingdings" pitchFamily="2" charset="2"/>
              <a:buChar char="§"/>
              <a:tabLst>
                <a:tab pos="266700" algn="l"/>
              </a:tabLst>
            </a:pPr>
            <a:r>
              <a:rPr lang="de-DE" sz="1200" i="0" dirty="0">
                <a:latin typeface="Verdana" pitchFamily="34" charset="0"/>
              </a:rPr>
              <a:t> </a:t>
            </a:r>
            <a:r>
              <a:rPr lang="pl-PL" sz="1200" i="0" dirty="0" smtClean="0">
                <a:latin typeface="Verdana" pitchFamily="34" charset="0"/>
              </a:rPr>
              <a:t>	</a:t>
            </a:r>
            <a:r>
              <a:rPr lang="pl-PL" sz="1200" dirty="0" smtClean="0">
                <a:latin typeface="Verdana" pitchFamily="34" charset="0"/>
              </a:rPr>
              <a:t>Zgłaszanie problemów SMS dla </a:t>
            </a:r>
            <a:r>
              <a:rPr lang="pl-PL" sz="1200" dirty="0" smtClean="0">
                <a:latin typeface="Verdana" pitchFamily="34" charset="0"/>
              </a:rPr>
              <a:t>linii </a:t>
            </a:r>
            <a:r>
              <a:rPr lang="pl-PL" sz="1200" dirty="0" smtClean="0">
                <a:latin typeface="Verdana" pitchFamily="34" charset="0"/>
              </a:rPr>
              <a:t>l</a:t>
            </a:r>
            <a:r>
              <a:rPr lang="pl-PL" sz="1200" dirty="0" smtClean="0">
                <a:latin typeface="Verdana" pitchFamily="34" charset="0"/>
              </a:rPr>
              <a:t>otniczych</a:t>
            </a:r>
            <a:endParaRPr lang="pl-PL" sz="1200" dirty="0" smtClean="0">
              <a:latin typeface="Verdana" pitchFamily="34" charset="0"/>
            </a:endParaRPr>
          </a:p>
          <a:p>
            <a:pPr eaLnBrk="0" hangingPunct="0">
              <a:spcBef>
                <a:spcPct val="30000"/>
              </a:spcBef>
              <a:buFont typeface="Wingdings" pitchFamily="2" charset="2"/>
              <a:buChar char="§"/>
              <a:tabLst>
                <a:tab pos="266700" algn="l"/>
              </a:tabLst>
            </a:pPr>
            <a:r>
              <a:rPr lang="pl-PL" sz="1200" dirty="0" smtClean="0">
                <a:latin typeface="Verdana" pitchFamily="34" charset="0"/>
              </a:rPr>
              <a:t>	Zdefiniowane kategorie</a:t>
            </a:r>
          </a:p>
          <a:p>
            <a:pPr eaLnBrk="0" hangingPunct="0">
              <a:spcBef>
                <a:spcPct val="30000"/>
              </a:spcBef>
              <a:buFont typeface="Wingdings" pitchFamily="2" charset="2"/>
              <a:buChar char="§"/>
              <a:tabLst>
                <a:tab pos="266700" algn="l"/>
              </a:tabLst>
            </a:pPr>
            <a:r>
              <a:rPr lang="pl-PL" sz="1200" dirty="0" smtClean="0">
                <a:latin typeface="Verdana" pitchFamily="34" charset="0"/>
              </a:rPr>
              <a:t>	Zdefiniowany obszar</a:t>
            </a:r>
          </a:p>
          <a:p>
            <a:pPr eaLnBrk="0" hangingPunct="0">
              <a:spcBef>
                <a:spcPct val="30000"/>
              </a:spcBef>
              <a:buFont typeface="Wingdings" pitchFamily="2" charset="2"/>
              <a:buChar char="§"/>
              <a:tabLst>
                <a:tab pos="266700" algn="l"/>
              </a:tabLst>
            </a:pPr>
            <a:r>
              <a:rPr lang="pl-PL" sz="1200" i="0" dirty="0" smtClean="0">
                <a:latin typeface="Verdana" pitchFamily="34" charset="0"/>
              </a:rPr>
              <a:t>	Automatyczna ocena ryzyka</a:t>
            </a:r>
          </a:p>
          <a:p>
            <a:pPr eaLnBrk="0" hangingPunct="0">
              <a:spcBef>
                <a:spcPct val="30000"/>
              </a:spcBef>
              <a:buFont typeface="Wingdings" pitchFamily="2" charset="2"/>
              <a:buChar char="§"/>
              <a:tabLst>
                <a:tab pos="266700" algn="l"/>
              </a:tabLst>
            </a:pPr>
            <a:r>
              <a:rPr lang="pl-PL" sz="1200" dirty="0" smtClean="0">
                <a:latin typeface="Verdana" pitchFamily="34" charset="0"/>
              </a:rPr>
              <a:t>	Automatyczne powiadamianie </a:t>
            </a:r>
            <a:r>
              <a:rPr lang="pl-PL" sz="1200" dirty="0" smtClean="0">
                <a:latin typeface="Verdana" pitchFamily="34" charset="0"/>
              </a:rPr>
              <a:t>wg </a:t>
            </a:r>
            <a:r>
              <a:rPr lang="pl-PL" sz="1200" dirty="0" smtClean="0">
                <a:latin typeface="Verdana" pitchFamily="34" charset="0"/>
              </a:rPr>
              <a:t>zdefiniowanej ścieżki 	decyzyjnej</a:t>
            </a:r>
            <a:endParaRPr lang="de-DE" sz="1200" i="0" dirty="0">
              <a:latin typeface="Verdana" pitchFamily="34" charset="0"/>
            </a:endParaRPr>
          </a:p>
          <a:p>
            <a:pPr marL="266700" indent="-266700" eaLnBrk="0" hangingPunct="0">
              <a:spcBef>
                <a:spcPct val="30000"/>
              </a:spcBef>
              <a:buFont typeface="Wingdings" pitchFamily="2" charset="2"/>
              <a:buChar char="§"/>
            </a:pPr>
            <a:endParaRPr lang="de-DE" sz="1200" i="0" dirty="0">
              <a:latin typeface="Verdana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533400"/>
          </a:xfrm>
        </p:spPr>
        <p:txBody>
          <a:bodyPr/>
          <a:lstStyle/>
          <a:p>
            <a:pPr eaLnBrk="1" hangingPunct="1"/>
            <a:r>
              <a:rPr lang="pl-PL" sz="3200" b="1" dirty="0" smtClean="0"/>
              <a:t> SMS Smart System     Port Lotniczy 4.0</a:t>
            </a:r>
            <a:endParaRPr lang="en-US" sz="2400" b="1" dirty="0" smtClean="0"/>
          </a:p>
        </p:txBody>
      </p:sp>
      <p:sp>
        <p:nvSpPr>
          <p:cNvPr id="39941" name="Line 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3" name="pole tekstowe 62">
            <a:hlinkClick r:id="rId3"/>
          </p:cNvPr>
          <p:cNvSpPr txBox="1"/>
          <p:nvPr/>
        </p:nvSpPr>
        <p:spPr>
          <a:xfrm>
            <a:off x="314325" y="6550025"/>
            <a:ext cx="15906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www.amc.waw.pl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1" name="Obraz 10" descr="Produkc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3" name="SMS aplikacja film.wmv">
            <a:hlinkClick r:id="" action="ppaction://media"/>
          </p:cNvPr>
          <p:cNvPicPr preferRelativeResize="0"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1447801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870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pPr eaLnBrk="1" hangingPunct="1"/>
            <a:r>
              <a:rPr lang="pl-PL" sz="3600" b="1" dirty="0" smtClean="0"/>
              <a:t>Korzyści dla Portu Lotniczego  4.0 generacji</a:t>
            </a:r>
            <a:endParaRPr lang="en-US" sz="3600" b="1" dirty="0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467600" cy="238601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chemeClr val="accent2">
                  <a:lumMod val="50000"/>
                </a:schemeClr>
              </a:buClr>
              <a:defRPr/>
            </a:pPr>
            <a:r>
              <a:rPr lang="pl-PL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Zintegrowany system </a:t>
            </a:r>
            <a:r>
              <a:rPr lang="pl-PL" sz="20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on-line</a:t>
            </a:r>
            <a:r>
              <a:rPr lang="pl-PL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od A do Z</a:t>
            </a:r>
          </a:p>
          <a:p>
            <a:pPr eaLnBrk="1" hangingPunct="1">
              <a:lnSpc>
                <a:spcPct val="120000"/>
              </a:lnSpc>
              <a:buClr>
                <a:schemeClr val="accent2">
                  <a:lumMod val="50000"/>
                </a:schemeClr>
              </a:buClr>
              <a:defRPr/>
            </a:pPr>
            <a:r>
              <a:rPr lang="pl-PL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Intuicyjna obsługa </a:t>
            </a:r>
          </a:p>
          <a:p>
            <a:pPr eaLnBrk="1" hangingPunct="1">
              <a:lnSpc>
                <a:spcPct val="120000"/>
              </a:lnSpc>
              <a:buClr>
                <a:schemeClr val="accent2">
                  <a:lumMod val="50000"/>
                </a:schemeClr>
              </a:buClr>
              <a:defRPr/>
            </a:pPr>
            <a:r>
              <a:rPr lang="pl-PL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Włączenie klientów PL i LL do SMS</a:t>
            </a:r>
            <a:endParaRPr lang="en-US" sz="2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20000"/>
              </a:lnSpc>
              <a:buClr>
                <a:schemeClr val="accent2">
                  <a:lumMod val="50000"/>
                </a:schemeClr>
              </a:buClr>
              <a:defRPr/>
            </a:pPr>
            <a:r>
              <a:rPr lang="pl-PL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Natychmiastowy przepływ informacji</a:t>
            </a:r>
          </a:p>
          <a:p>
            <a:pPr eaLnBrk="1" hangingPunct="1">
              <a:lnSpc>
                <a:spcPct val="120000"/>
              </a:lnSpc>
              <a:buClr>
                <a:schemeClr val="accent2">
                  <a:lumMod val="50000"/>
                </a:schemeClr>
              </a:buClr>
              <a:defRPr/>
            </a:pPr>
            <a:r>
              <a:rPr lang="pl-PL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Optymalne zarządzanie</a:t>
            </a:r>
          </a:p>
          <a:p>
            <a:pPr eaLnBrk="1" hangingPunct="1">
              <a:lnSpc>
                <a:spcPct val="120000"/>
              </a:lnSpc>
              <a:buClr>
                <a:schemeClr val="accent2">
                  <a:lumMod val="50000"/>
                </a:schemeClr>
              </a:buClr>
              <a:defRPr/>
            </a:pPr>
            <a:r>
              <a:rPr lang="pl-PL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Optymalne ścieżki decyzyjne</a:t>
            </a:r>
          </a:p>
          <a:p>
            <a:pPr eaLnBrk="1" hangingPunct="1">
              <a:lnSpc>
                <a:spcPct val="120000"/>
              </a:lnSpc>
              <a:buClr>
                <a:schemeClr val="accent2">
                  <a:lumMod val="50000"/>
                </a:schemeClr>
              </a:buClr>
              <a:defRPr/>
            </a:pPr>
            <a:r>
              <a:rPr lang="pl-PL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Szybka poprawa bezpieczeństwa i komfortu operacji lotniczych</a:t>
            </a:r>
            <a:endParaRPr lang="en-US" sz="2000" i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20000"/>
              </a:lnSpc>
              <a:buClr>
                <a:schemeClr val="accent2">
                  <a:lumMod val="50000"/>
                </a:schemeClr>
              </a:buClr>
              <a:defRPr/>
            </a:pPr>
            <a:r>
              <a:rPr lang="pl-PL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Najniższe koszty i najlepsze efekty w zapewnieniu                         i ciągłej poprawie standardów bezpieczeństwa operacji lotniczych</a:t>
            </a:r>
            <a:endParaRPr lang="en-US" sz="20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ole tekstowe 6">
            <a:hlinkClick r:id="rId2"/>
          </p:cNvPr>
          <p:cNvSpPr txBox="1"/>
          <p:nvPr/>
        </p:nvSpPr>
        <p:spPr>
          <a:xfrm>
            <a:off x="314325" y="6550025"/>
            <a:ext cx="15906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www.amc.waw.pl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8" name="Obraz 7" descr="Produkc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1" name="Picture 4" descr="Znalezione obrazy dla zapytania lotnisko w środk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981200"/>
            <a:ext cx="3270013" cy="2195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8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987" name="Content Placeholder 12"/>
          <p:cNvSpPr>
            <a:spLocks noGrp="1"/>
          </p:cNvSpPr>
          <p:nvPr>
            <p:ph sz="half" idx="4294967295"/>
          </p:nvPr>
        </p:nvSpPr>
        <p:spPr>
          <a:xfrm>
            <a:off x="1066800" y="2209800"/>
            <a:ext cx="3200400" cy="609600"/>
          </a:xfrm>
        </p:spPr>
        <p:txBody>
          <a:bodyPr wrap="none"/>
          <a:lstStyle/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endParaRPr lang="pl-PL" sz="2800" dirty="0" smtClean="0"/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pl-PL" sz="1800" i="1" dirty="0" smtClean="0"/>
              <a:t>Projekty - Szkolenia  - Sprzedaż  - Serwis 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endParaRPr lang="en-GB" sz="2800" i="1" dirty="0" smtClean="0"/>
          </a:p>
        </p:txBody>
      </p:sp>
      <p:sp>
        <p:nvSpPr>
          <p:cNvPr id="41988" name="pole tekstowe 5"/>
          <p:cNvSpPr txBox="1">
            <a:spLocks noChangeArrowheads="1"/>
          </p:cNvSpPr>
          <p:nvPr/>
        </p:nvSpPr>
        <p:spPr bwMode="auto">
          <a:xfrm>
            <a:off x="1143000" y="3429000"/>
            <a:ext cx="54864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dirty="0"/>
              <a:t>AMC </a:t>
            </a:r>
            <a:r>
              <a:rPr lang="pl-PL" dirty="0" smtClean="0"/>
              <a:t>Advanced Manufacturing Consulting Sp. z o.o. </a:t>
            </a:r>
            <a:endParaRPr lang="pl-PL" dirty="0"/>
          </a:p>
          <a:p>
            <a:r>
              <a:rPr lang="pl-PL" sz="1600" i="1" dirty="0" smtClean="0"/>
              <a:t>przedstawiciel  Lanner Group Limited UK</a:t>
            </a:r>
          </a:p>
          <a:p>
            <a:endParaRPr lang="pl-PL" sz="1600" i="1" dirty="0"/>
          </a:p>
          <a:p>
            <a:endParaRPr lang="pl-PL" sz="1600" i="1" dirty="0"/>
          </a:p>
          <a:p>
            <a:r>
              <a:rPr lang="pl-PL" sz="1600" dirty="0"/>
              <a:t>ul. Słowicza 25A , Podkowa Leśna k/Warszawy</a:t>
            </a:r>
          </a:p>
          <a:p>
            <a:r>
              <a:rPr lang="pl-PL" sz="1600" dirty="0" err="1" smtClean="0"/>
              <a:t>Phone</a:t>
            </a:r>
            <a:r>
              <a:rPr lang="pl-PL" sz="1600" dirty="0" smtClean="0"/>
              <a:t>: + </a:t>
            </a:r>
            <a:r>
              <a:rPr lang="pl-PL" sz="1600" dirty="0"/>
              <a:t>48 22 729 15 </a:t>
            </a:r>
            <a:r>
              <a:rPr lang="pl-PL" sz="1600" dirty="0" smtClean="0"/>
              <a:t>57</a:t>
            </a:r>
          </a:p>
          <a:p>
            <a:endParaRPr lang="pl-PL" dirty="0"/>
          </a:p>
          <a:p>
            <a:r>
              <a:rPr lang="pl-PL" sz="1600" dirty="0"/>
              <a:t>email: </a:t>
            </a:r>
            <a:r>
              <a:rPr lang="pl-PL" sz="1600" dirty="0" err="1" smtClean="0">
                <a:solidFill>
                  <a:srgbClr val="002060"/>
                </a:solidFill>
              </a:rPr>
              <a:t>piotr.wieczorek@amc.waw.pl</a:t>
            </a:r>
            <a:endParaRPr lang="pl-PL" sz="1600" dirty="0">
              <a:solidFill>
                <a:srgbClr val="002060"/>
              </a:solidFill>
            </a:endParaRPr>
          </a:p>
          <a:p>
            <a:r>
              <a:rPr lang="pl-PL" sz="1600" dirty="0"/>
              <a:t>http://www.amc.waw.pl</a:t>
            </a:r>
          </a:p>
          <a:p>
            <a:endParaRPr lang="pl-PL" dirty="0"/>
          </a:p>
        </p:txBody>
      </p:sp>
      <p:pic>
        <p:nvPicPr>
          <p:cNvPr id="41989" name="Obraz 6" descr="LOGOAMCjpg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505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 descr="lanner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5943600"/>
            <a:ext cx="1728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81000" y="990600"/>
            <a:ext cx="8229600" cy="7540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l-PL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Kontakt</a:t>
            </a:r>
            <a:endParaRPr lang="en-US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Obraz 8" descr="Produkcj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pPr eaLnBrk="1" hangingPunct="1"/>
            <a:r>
              <a:rPr lang="pl-PL" sz="3600" b="1" dirty="0" smtClean="0"/>
              <a:t>Referencje</a:t>
            </a:r>
            <a:endParaRPr lang="en-US" sz="3600" b="1" dirty="0" smtClean="0"/>
          </a:p>
        </p:txBody>
      </p:sp>
      <p:pic>
        <p:nvPicPr>
          <p:cNvPr id="40963" name="Picture 4" descr="Log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305800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ymbol zastępczy zawartości 6" descr="ABB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48600" y="2286000"/>
            <a:ext cx="1085850" cy="430070"/>
          </a:xfrm>
        </p:spPr>
      </p:pic>
      <p:pic>
        <p:nvPicPr>
          <p:cNvPr id="40965" name="Symbol zastępczy zawartości 4" descr="logaApl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9150" y="2438400"/>
            <a:ext cx="67945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Produkcj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Produkc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36613"/>
            <a:ext cx="8991600" cy="581025"/>
          </a:xfrm>
        </p:spPr>
        <p:txBody>
          <a:bodyPr lIns="91440" rIns="91440" bIns="45720" anchor="t"/>
          <a:lstStyle/>
          <a:p>
            <a:pPr eaLnBrk="1" hangingPunct="1"/>
            <a:r>
              <a:rPr lang="pl-PL" sz="3000" b="1" dirty="0" smtClean="0">
                <a:latin typeface="Verdana" pitchFamily="34" charset="0"/>
              </a:rPr>
              <a:t>              Business </a:t>
            </a:r>
            <a:r>
              <a:rPr lang="pl-PL" sz="3000" b="1" dirty="0" err="1" smtClean="0">
                <a:latin typeface="Verdana" pitchFamily="34" charset="0"/>
              </a:rPr>
              <a:t>Intelligence</a:t>
            </a:r>
            <a:endParaRPr lang="en-GB" sz="3000" b="1" dirty="0" smtClean="0">
              <a:latin typeface="Verdana" pitchFamily="34" charset="0"/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" name="pole tekstowe 7">
            <a:hlinkClick r:id="rId4"/>
          </p:cNvPr>
          <p:cNvSpPr txBox="1"/>
          <p:nvPr/>
        </p:nvSpPr>
        <p:spPr>
          <a:xfrm>
            <a:off x="314325" y="6550025"/>
            <a:ext cx="15906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www.amc.waw.pl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" y="1524000"/>
            <a:ext cx="8991600" cy="50783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dirty="0" smtClean="0">
                <a:latin typeface="Trebuchet MS" pitchFamily="34" charset="0"/>
              </a:rPr>
              <a:t>Firma</a:t>
            </a:r>
            <a:r>
              <a:rPr lang="de-DE" b="1" i="0" dirty="0" smtClean="0">
                <a:latin typeface="Helvetica" pitchFamily="34" charset="0"/>
              </a:rPr>
              <a:t>:</a:t>
            </a:r>
            <a:r>
              <a:rPr lang="de-DE" b="1" i="0" dirty="0">
                <a:latin typeface="Helvetica" pitchFamily="34" charset="0"/>
              </a:rPr>
              <a:t>	</a:t>
            </a:r>
            <a:r>
              <a:rPr lang="pl-PL" b="1" i="0" dirty="0" smtClean="0">
                <a:latin typeface="Trebuchet MS" pitchFamily="34" charset="0"/>
              </a:rPr>
              <a:t>	</a:t>
            </a:r>
            <a:r>
              <a:rPr lang="pl-PL" i="0" dirty="0" smtClean="0">
                <a:latin typeface="Trebuchet MS" pitchFamily="34" charset="0"/>
              </a:rPr>
              <a:t>AMC Advanced </a:t>
            </a:r>
            <a:r>
              <a:rPr lang="pl-PL" dirty="0" smtClean="0">
                <a:latin typeface="Trebuchet MS" pitchFamily="34" charset="0"/>
              </a:rPr>
              <a:t>Manufacturing </a:t>
            </a:r>
            <a:r>
              <a:rPr lang="pl-PL" i="0" dirty="0" smtClean="0">
                <a:latin typeface="Trebuchet MS" pitchFamily="34" charset="0"/>
              </a:rPr>
              <a:t>Consulting sp. z o.o.</a:t>
            </a:r>
            <a:endParaRPr lang="de-DE" i="0" dirty="0">
              <a:latin typeface="Helvetica" pitchFamily="34" charset="0"/>
            </a:endParaRPr>
          </a:p>
          <a:p>
            <a:r>
              <a:rPr lang="pl-PL" b="1" dirty="0" smtClean="0">
                <a:latin typeface="Trebuchet MS" pitchFamily="34" charset="0"/>
              </a:rPr>
              <a:t>Centrala</a:t>
            </a:r>
            <a:r>
              <a:rPr lang="de-DE" i="0" dirty="0" smtClean="0">
                <a:latin typeface="Helvetica" pitchFamily="34" charset="0"/>
              </a:rPr>
              <a:t>:  </a:t>
            </a:r>
            <a:r>
              <a:rPr lang="de-DE" i="0" dirty="0">
                <a:latin typeface="Helvetica" pitchFamily="34" charset="0"/>
              </a:rPr>
              <a:t>	</a:t>
            </a:r>
            <a:r>
              <a:rPr lang="pl-PL" i="0" dirty="0" smtClean="0">
                <a:latin typeface="Trebuchet MS" pitchFamily="34" charset="0"/>
              </a:rPr>
              <a:t>Lanner Ltd. </a:t>
            </a:r>
            <a:r>
              <a:rPr lang="pl-PL" dirty="0" err="1" smtClean="0">
                <a:latin typeface="Trebuchet MS" pitchFamily="34" charset="0"/>
              </a:rPr>
              <a:t>Henley</a:t>
            </a:r>
            <a:r>
              <a:rPr lang="pl-PL" dirty="0" smtClean="0">
                <a:latin typeface="Trebuchet MS" pitchFamily="34" charset="0"/>
              </a:rPr>
              <a:t> </a:t>
            </a:r>
            <a:r>
              <a:rPr lang="pl-PL" dirty="0" err="1" smtClean="0">
                <a:latin typeface="Trebuchet MS" pitchFamily="34" charset="0"/>
              </a:rPr>
              <a:t>in</a:t>
            </a:r>
            <a:r>
              <a:rPr lang="pl-PL" dirty="0" smtClean="0">
                <a:latin typeface="Trebuchet MS" pitchFamily="34" charset="0"/>
              </a:rPr>
              <a:t> Arden UK</a:t>
            </a:r>
          </a:p>
          <a:p>
            <a:r>
              <a:rPr lang="pl-PL" b="1" dirty="0" smtClean="0">
                <a:latin typeface="Trebuchet MS" pitchFamily="34" charset="0"/>
              </a:rPr>
              <a:t>Personel</a:t>
            </a:r>
            <a:r>
              <a:rPr lang="de-DE" i="0" dirty="0" smtClean="0">
                <a:latin typeface="Helvetica" pitchFamily="34" charset="0"/>
              </a:rPr>
              <a:t>:    </a:t>
            </a:r>
            <a:r>
              <a:rPr lang="de-DE" i="0" dirty="0">
                <a:latin typeface="Helvetica" pitchFamily="34" charset="0"/>
              </a:rPr>
              <a:t>	</a:t>
            </a:r>
            <a:r>
              <a:rPr lang="pl-PL" dirty="0" smtClean="0">
                <a:latin typeface="Trebuchet MS" pitchFamily="34" charset="0"/>
              </a:rPr>
              <a:t>50</a:t>
            </a:r>
            <a:r>
              <a:rPr lang="de-DE" i="0" dirty="0" smtClean="0">
                <a:latin typeface="Helvetica" pitchFamily="34" charset="0"/>
              </a:rPr>
              <a:t> </a:t>
            </a:r>
            <a:r>
              <a:rPr lang="pl-PL" dirty="0" smtClean="0">
                <a:latin typeface="Trebuchet MS" pitchFamily="34" charset="0"/>
              </a:rPr>
              <a:t>konsultantów</a:t>
            </a:r>
            <a:endParaRPr lang="de-DE" i="0" dirty="0">
              <a:latin typeface="Helvetica" pitchFamily="34" charset="0"/>
            </a:endParaRPr>
          </a:p>
          <a:p>
            <a:r>
              <a:rPr lang="pl-PL" b="1" dirty="0" smtClean="0">
                <a:latin typeface="Trebuchet MS" pitchFamily="34" charset="0"/>
              </a:rPr>
              <a:t>Rok założenia</a:t>
            </a:r>
            <a:r>
              <a:rPr lang="en-US" i="0" dirty="0" smtClean="0">
                <a:latin typeface="Helvetica" pitchFamily="34" charset="0"/>
              </a:rPr>
              <a:t>:</a:t>
            </a:r>
            <a:r>
              <a:rPr lang="en-US" i="0" dirty="0">
                <a:latin typeface="Helvetica" pitchFamily="34" charset="0"/>
              </a:rPr>
              <a:t>	1996, </a:t>
            </a:r>
            <a:r>
              <a:rPr lang="pl-PL" dirty="0" smtClean="0">
                <a:latin typeface="Trebuchet MS" pitchFamily="34" charset="0"/>
              </a:rPr>
              <a:t>założyciel</a:t>
            </a:r>
            <a:r>
              <a:rPr lang="en-US" i="0" dirty="0" smtClean="0">
                <a:latin typeface="Helvetica" pitchFamily="34" charset="0"/>
              </a:rPr>
              <a:t>: </a:t>
            </a:r>
            <a:r>
              <a:rPr lang="de-DE" i="0" dirty="0">
                <a:latin typeface="Helvetica" pitchFamily="34" charset="0"/>
              </a:rPr>
              <a:t>AT&amp;T </a:t>
            </a:r>
            <a:r>
              <a:rPr lang="de-DE" i="0" dirty="0" err="1">
                <a:latin typeface="Helvetica" pitchFamily="34" charset="0"/>
              </a:rPr>
              <a:t>Istel</a:t>
            </a:r>
            <a:endParaRPr lang="de-DE" i="0" dirty="0">
              <a:latin typeface="Helvetica" pitchFamily="34" charset="0"/>
            </a:endParaRPr>
          </a:p>
          <a:p>
            <a:endParaRPr lang="de-DE" i="0" dirty="0">
              <a:latin typeface="Trebuchet MS" pitchFamily="34" charset="0"/>
            </a:endParaRPr>
          </a:p>
          <a:p>
            <a:r>
              <a:rPr lang="de-DE" b="1" i="0" dirty="0" smtClean="0">
                <a:latin typeface="Trebuchet MS" pitchFamily="34" charset="0"/>
              </a:rPr>
              <a:t>Profi</a:t>
            </a:r>
            <a:r>
              <a:rPr lang="pl-PL" b="1" i="0" dirty="0" smtClean="0">
                <a:latin typeface="Trebuchet MS" pitchFamily="34" charset="0"/>
              </a:rPr>
              <a:t>l</a:t>
            </a:r>
            <a:r>
              <a:rPr lang="de-DE" b="1" i="0" dirty="0" smtClean="0">
                <a:latin typeface="Trebuchet MS" pitchFamily="34" charset="0"/>
              </a:rPr>
              <a:t>:</a:t>
            </a:r>
            <a:endParaRPr lang="pl-PL" i="0" dirty="0" smtClean="0">
              <a:latin typeface="Trebuchet MS" pitchFamily="34" charset="0"/>
            </a:endParaRPr>
          </a:p>
          <a:p>
            <a:pPr>
              <a:buFont typeface="Wingdings" pitchFamily="2" charset="2"/>
              <a:buChar char="§"/>
            </a:pPr>
            <a:endParaRPr lang="pl-PL" u="sng" dirty="0" smtClean="0">
              <a:latin typeface="Trebuchet MS" pitchFamily="34" charset="0"/>
            </a:endParaRPr>
          </a:p>
          <a:p>
            <a:pPr>
              <a:buFont typeface="Wingdings" pitchFamily="2" charset="2"/>
              <a:buChar char="§"/>
            </a:pPr>
            <a:endParaRPr lang="pl-PL" i="0" u="sng" dirty="0" smtClean="0">
              <a:latin typeface="Trebuchet MS" pitchFamily="34" charset="0"/>
            </a:endParaRPr>
          </a:p>
          <a:p>
            <a:pPr>
              <a:buFont typeface="Wingdings" pitchFamily="2" charset="2"/>
              <a:buChar char="§"/>
            </a:pPr>
            <a:endParaRPr lang="pl-PL" u="sng" dirty="0" smtClean="0">
              <a:latin typeface="Trebuchet MS" pitchFamily="34" charset="0"/>
            </a:endParaRPr>
          </a:p>
          <a:p>
            <a:pPr>
              <a:buFont typeface="Wingdings" pitchFamily="2" charset="2"/>
              <a:buChar char="§"/>
            </a:pPr>
            <a:endParaRPr lang="pl-PL" i="0" u="sng" dirty="0" smtClean="0">
              <a:latin typeface="Trebuchet MS" pitchFamily="34" charset="0"/>
            </a:endParaRPr>
          </a:p>
          <a:p>
            <a:pPr>
              <a:buFont typeface="Wingdings" pitchFamily="2" charset="2"/>
              <a:buChar char="§"/>
            </a:pPr>
            <a:endParaRPr lang="pl-PL" u="sng" dirty="0" smtClean="0">
              <a:latin typeface="Trebuchet MS" pitchFamily="34" charset="0"/>
            </a:endParaRPr>
          </a:p>
          <a:p>
            <a:pPr>
              <a:buFont typeface="Wingdings" pitchFamily="2" charset="2"/>
              <a:buChar char="§"/>
            </a:pPr>
            <a:endParaRPr lang="pl-PL" i="0" u="sng" dirty="0" smtClean="0">
              <a:latin typeface="Trebuchet MS" pitchFamily="34" charset="0"/>
            </a:endParaRPr>
          </a:p>
          <a:p>
            <a:pPr>
              <a:buFont typeface="Wingdings" pitchFamily="2" charset="2"/>
              <a:buChar char="§"/>
            </a:pPr>
            <a:endParaRPr lang="de-DE" i="0" dirty="0">
              <a:latin typeface="Trebuchet MS" pitchFamily="34" charset="0"/>
            </a:endParaRPr>
          </a:p>
          <a:p>
            <a:endParaRPr lang="pl-PL" b="1" dirty="0" smtClean="0">
              <a:latin typeface="Trebuchet MS" pitchFamily="34" charset="0"/>
            </a:endParaRPr>
          </a:p>
          <a:p>
            <a:endParaRPr lang="pl-PL" b="1" dirty="0" smtClean="0">
              <a:latin typeface="Trebuchet MS" pitchFamily="34" charset="0"/>
            </a:endParaRPr>
          </a:p>
          <a:p>
            <a:r>
              <a:rPr lang="pl-PL" b="1" dirty="0" smtClean="0">
                <a:latin typeface="Trebuchet MS" pitchFamily="34" charset="0"/>
              </a:rPr>
              <a:t>Wdrożenia:	</a:t>
            </a:r>
            <a:r>
              <a:rPr lang="pl-PL" dirty="0" smtClean="0">
                <a:latin typeface="Trebuchet MS" pitchFamily="34" charset="0"/>
              </a:rPr>
              <a:t>ponad 1000 projektów</a:t>
            </a:r>
          </a:p>
          <a:p>
            <a:r>
              <a:rPr lang="pl-PL" b="1" dirty="0" smtClean="0">
                <a:latin typeface="Trebuchet MS" pitchFamily="34" charset="0"/>
              </a:rPr>
              <a:t>Licencje</a:t>
            </a:r>
            <a:r>
              <a:rPr lang="de-DE" i="0" dirty="0" smtClean="0">
                <a:latin typeface="Trebuchet MS" pitchFamily="34" charset="0"/>
              </a:rPr>
              <a:t>:</a:t>
            </a:r>
            <a:r>
              <a:rPr lang="de-DE" i="0" dirty="0">
                <a:latin typeface="Trebuchet MS" pitchFamily="34" charset="0"/>
              </a:rPr>
              <a:t>	</a:t>
            </a:r>
            <a:r>
              <a:rPr lang="pl-PL" dirty="0" smtClean="0">
                <a:latin typeface="Trebuchet MS" pitchFamily="34" charset="0"/>
              </a:rPr>
              <a:t>ponad</a:t>
            </a:r>
            <a:r>
              <a:rPr lang="de-DE" i="0" dirty="0" smtClean="0">
                <a:latin typeface="Trebuchet MS" pitchFamily="34" charset="0"/>
              </a:rPr>
              <a:t> </a:t>
            </a:r>
            <a:r>
              <a:rPr lang="de-DE" i="0" dirty="0">
                <a:latin typeface="Trebuchet MS" pitchFamily="34" charset="0"/>
              </a:rPr>
              <a:t>6.000 </a:t>
            </a:r>
            <a:r>
              <a:rPr lang="de-DE" i="0" dirty="0" smtClean="0">
                <a:latin typeface="Trebuchet MS" pitchFamily="34" charset="0"/>
              </a:rPr>
              <a:t>(</a:t>
            </a:r>
            <a:r>
              <a:rPr lang="pl-PL" dirty="0" smtClean="0">
                <a:latin typeface="Trebuchet MS" pitchFamily="34" charset="0"/>
              </a:rPr>
              <a:t>bez licencji akademickich </a:t>
            </a:r>
            <a:r>
              <a:rPr lang="de-DE" i="0" dirty="0" smtClean="0">
                <a:latin typeface="Trebuchet MS" pitchFamily="34" charset="0"/>
              </a:rPr>
              <a:t>)</a:t>
            </a:r>
            <a:endParaRPr lang="de-DE" i="0" dirty="0">
              <a:latin typeface="Trebuchet MS" pitchFamily="34" charset="0"/>
            </a:endParaRPr>
          </a:p>
          <a:p>
            <a:r>
              <a:rPr lang="pl-PL" b="1" dirty="0" smtClean="0">
                <a:latin typeface="Trebuchet MS" pitchFamily="34" charset="0"/>
              </a:rPr>
              <a:t>Lokalizacje</a:t>
            </a:r>
            <a:r>
              <a:rPr lang="de-DE" i="0" dirty="0" smtClean="0">
                <a:latin typeface="Trebuchet MS" pitchFamily="34" charset="0"/>
              </a:rPr>
              <a:t>: </a:t>
            </a:r>
            <a:r>
              <a:rPr lang="pl-PL" i="0" dirty="0" smtClean="0">
                <a:latin typeface="Trebuchet MS" pitchFamily="34" charset="0"/>
              </a:rPr>
              <a:t>	Polska – </a:t>
            </a:r>
            <a:r>
              <a:rPr lang="de-DE" i="0" dirty="0" smtClean="0">
                <a:latin typeface="Trebuchet MS" pitchFamily="34" charset="0"/>
              </a:rPr>
              <a:t>UK</a:t>
            </a:r>
            <a:r>
              <a:rPr lang="pl-PL" dirty="0" smtClean="0">
                <a:latin typeface="Trebuchet MS" pitchFamily="34" charset="0"/>
              </a:rPr>
              <a:t> –</a:t>
            </a:r>
            <a:r>
              <a:rPr lang="de-DE" i="0" dirty="0" smtClean="0">
                <a:latin typeface="Trebuchet MS" pitchFamily="34" charset="0"/>
              </a:rPr>
              <a:t> </a:t>
            </a:r>
            <a:r>
              <a:rPr lang="pl-PL" dirty="0" smtClean="0">
                <a:latin typeface="Trebuchet MS" pitchFamily="34" charset="0"/>
              </a:rPr>
              <a:t>USA –</a:t>
            </a:r>
            <a:r>
              <a:rPr lang="de-DE" i="0" dirty="0" smtClean="0">
                <a:latin typeface="Trebuchet MS" pitchFamily="34" charset="0"/>
              </a:rPr>
              <a:t> Franc</a:t>
            </a:r>
            <a:r>
              <a:rPr lang="pl-PL" i="0" dirty="0" smtClean="0">
                <a:latin typeface="Trebuchet MS" pitchFamily="34" charset="0"/>
              </a:rPr>
              <a:t>ja - </a:t>
            </a:r>
            <a:r>
              <a:rPr lang="pl-PL" dirty="0" smtClean="0">
                <a:latin typeface="Trebuchet MS" pitchFamily="34" charset="0"/>
              </a:rPr>
              <a:t>Niemcy</a:t>
            </a:r>
            <a:endParaRPr lang="de-DE" i="0" dirty="0">
              <a:latin typeface="Trebuchet MS" pitchFamily="34" charset="0"/>
            </a:endParaRPr>
          </a:p>
        </p:txBody>
      </p:sp>
      <p:pic>
        <p:nvPicPr>
          <p:cNvPr id="12" name="Picture 1" descr="Logo Industry 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799" y="838200"/>
            <a:ext cx="858839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ole tekstowe 16"/>
          <p:cNvSpPr txBox="1"/>
          <p:nvPr/>
        </p:nvSpPr>
        <p:spPr>
          <a:xfrm>
            <a:off x="514350" y="3257550"/>
            <a:ext cx="2351926" cy="2454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HandelGothic BT" pitchFamily="82" charset="0"/>
              </a:rPr>
              <a:t>Aplikacje</a:t>
            </a:r>
          </a:p>
          <a:p>
            <a:pPr>
              <a:spcBef>
                <a:spcPts val="300"/>
              </a:spcBef>
            </a:pPr>
            <a:r>
              <a:rPr lang="pl-PL" sz="1600" dirty="0" smtClean="0"/>
              <a:t>WITNESS HORIZON</a:t>
            </a:r>
          </a:p>
          <a:p>
            <a:pPr>
              <a:spcBef>
                <a:spcPts val="300"/>
              </a:spcBef>
            </a:pPr>
            <a:r>
              <a:rPr lang="pl-PL" sz="1600" dirty="0" smtClean="0"/>
              <a:t>SMS  Smart System</a:t>
            </a:r>
          </a:p>
          <a:p>
            <a:pPr>
              <a:spcBef>
                <a:spcPts val="300"/>
              </a:spcBef>
            </a:pPr>
            <a:r>
              <a:rPr lang="pl-PL" sz="1600" dirty="0" err="1" smtClean="0"/>
              <a:t>Airport</a:t>
            </a:r>
            <a:r>
              <a:rPr lang="pl-PL" sz="1600" dirty="0" smtClean="0"/>
              <a:t> 4.0 Symulator</a:t>
            </a:r>
          </a:p>
          <a:p>
            <a:pPr>
              <a:spcBef>
                <a:spcPts val="300"/>
              </a:spcBef>
            </a:pPr>
            <a:r>
              <a:rPr lang="pl-PL" sz="1600" dirty="0" err="1" smtClean="0"/>
              <a:t>Handling</a:t>
            </a:r>
            <a:r>
              <a:rPr lang="pl-PL" sz="1600" dirty="0" smtClean="0"/>
              <a:t> Symulator</a:t>
            </a:r>
          </a:p>
          <a:p>
            <a:pPr>
              <a:spcBef>
                <a:spcPts val="300"/>
              </a:spcBef>
            </a:pPr>
            <a:r>
              <a:rPr lang="pl-PL" sz="1600" dirty="0" err="1" smtClean="0"/>
              <a:t>Maintenance</a:t>
            </a:r>
            <a:r>
              <a:rPr lang="pl-PL" sz="1600" dirty="0" smtClean="0"/>
              <a:t> </a:t>
            </a:r>
            <a:r>
              <a:rPr lang="pl-PL" sz="1600" dirty="0" err="1" smtClean="0"/>
              <a:t>Optymizer</a:t>
            </a:r>
            <a:endParaRPr lang="pl-PL" sz="1600" dirty="0" smtClean="0"/>
          </a:p>
          <a:p>
            <a:pPr>
              <a:spcBef>
                <a:spcPts val="300"/>
              </a:spcBef>
            </a:pPr>
            <a:r>
              <a:rPr lang="pl-PL" sz="1600" dirty="0" smtClean="0"/>
              <a:t>Symulacje Biznesowe</a:t>
            </a:r>
          </a:p>
          <a:p>
            <a:pPr>
              <a:spcBef>
                <a:spcPts val="300"/>
              </a:spcBef>
            </a:pPr>
            <a:r>
              <a:rPr lang="pl-PL" sz="1200" dirty="0" smtClean="0"/>
              <a:t>+ wiele innych</a:t>
            </a:r>
          </a:p>
          <a:p>
            <a:endParaRPr lang="pl-PL" sz="10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3324225" y="3209925"/>
            <a:ext cx="2964273" cy="2454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HandelGothic BT" pitchFamily="82" charset="0"/>
              </a:rPr>
              <a:t>Projekty</a:t>
            </a:r>
          </a:p>
          <a:p>
            <a:pPr>
              <a:spcBef>
                <a:spcPts val="300"/>
              </a:spcBef>
            </a:pPr>
            <a:r>
              <a:rPr lang="pl-PL" sz="1600" dirty="0" smtClean="0"/>
              <a:t>Lean6Sigma </a:t>
            </a:r>
            <a:r>
              <a:rPr lang="pl-PL" sz="1600" dirty="0" err="1" smtClean="0"/>
              <a:t>Simulation</a:t>
            </a:r>
            <a:endParaRPr lang="pl-PL" sz="1600" dirty="0" smtClean="0"/>
          </a:p>
          <a:p>
            <a:pPr>
              <a:spcBef>
                <a:spcPts val="300"/>
              </a:spcBef>
            </a:pPr>
            <a:r>
              <a:rPr lang="pl-PL" sz="1600" dirty="0" smtClean="0"/>
              <a:t>Lean Management</a:t>
            </a:r>
          </a:p>
          <a:p>
            <a:pPr>
              <a:spcBef>
                <a:spcPts val="300"/>
              </a:spcBef>
            </a:pPr>
            <a:r>
              <a:rPr lang="pl-PL" sz="1600" dirty="0" smtClean="0"/>
              <a:t>Wirtualne Lotnisko</a:t>
            </a:r>
          </a:p>
          <a:p>
            <a:pPr>
              <a:spcBef>
                <a:spcPts val="300"/>
              </a:spcBef>
            </a:pPr>
            <a:r>
              <a:rPr lang="pl-PL" sz="1600" dirty="0" smtClean="0"/>
              <a:t>Optymalizacja Przepustowości</a:t>
            </a:r>
          </a:p>
          <a:p>
            <a:pPr>
              <a:spcBef>
                <a:spcPts val="300"/>
              </a:spcBef>
            </a:pPr>
            <a:r>
              <a:rPr lang="pl-PL" sz="1600" dirty="0" smtClean="0"/>
              <a:t>Optymalizacja PAX</a:t>
            </a:r>
          </a:p>
          <a:p>
            <a:pPr>
              <a:spcBef>
                <a:spcPts val="300"/>
              </a:spcBef>
            </a:pPr>
            <a:r>
              <a:rPr lang="pl-PL" sz="1600" dirty="0" smtClean="0"/>
              <a:t>VR wirtualna rzeczywistość</a:t>
            </a:r>
          </a:p>
          <a:p>
            <a:pPr>
              <a:spcBef>
                <a:spcPts val="300"/>
              </a:spcBef>
            </a:pPr>
            <a:r>
              <a:rPr lang="pl-PL" sz="1200" dirty="0" smtClean="0"/>
              <a:t>+ wiele innych</a:t>
            </a:r>
          </a:p>
          <a:p>
            <a:endParaRPr lang="pl-PL" sz="10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6134100" y="3219450"/>
            <a:ext cx="2805576" cy="2516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HandelGothic BT" pitchFamily="82" charset="0"/>
              </a:rPr>
              <a:t>Szkolenia</a:t>
            </a:r>
          </a:p>
          <a:p>
            <a:pPr>
              <a:spcBef>
                <a:spcPts val="300"/>
              </a:spcBef>
            </a:pPr>
            <a:r>
              <a:rPr lang="pl-PL" sz="1600" dirty="0" smtClean="0"/>
              <a:t>Lean6Sigma</a:t>
            </a:r>
          </a:p>
          <a:p>
            <a:pPr>
              <a:spcBef>
                <a:spcPts val="300"/>
              </a:spcBef>
            </a:pPr>
            <a:r>
              <a:rPr lang="pl-PL" sz="1600" dirty="0" smtClean="0"/>
              <a:t>Zarządzanie 4.0</a:t>
            </a:r>
          </a:p>
          <a:p>
            <a:pPr>
              <a:spcBef>
                <a:spcPts val="300"/>
              </a:spcBef>
            </a:pPr>
            <a:r>
              <a:rPr lang="pl-PL" sz="1600" dirty="0" smtClean="0"/>
              <a:t>Mix  </a:t>
            </a:r>
            <a:r>
              <a:rPr lang="pl-PL" sz="1600" dirty="0" err="1" smtClean="0"/>
              <a:t>High-Low</a:t>
            </a:r>
            <a:r>
              <a:rPr lang="pl-PL" sz="1600" dirty="0" smtClean="0"/>
              <a:t> </a:t>
            </a:r>
            <a:r>
              <a:rPr lang="pl-PL" sz="1600" dirty="0" err="1" smtClean="0"/>
              <a:t>Volume</a:t>
            </a:r>
            <a:endParaRPr lang="pl-PL" sz="1600" dirty="0" smtClean="0"/>
          </a:p>
          <a:p>
            <a:pPr>
              <a:spcBef>
                <a:spcPts val="300"/>
              </a:spcBef>
            </a:pPr>
            <a:r>
              <a:rPr lang="pl-PL" sz="1600" dirty="0" smtClean="0"/>
              <a:t>Projektowanie Procesów 4.0</a:t>
            </a:r>
          </a:p>
          <a:p>
            <a:pPr>
              <a:spcBef>
                <a:spcPts val="300"/>
              </a:spcBef>
            </a:pPr>
            <a:r>
              <a:rPr lang="pl-PL" sz="1600" dirty="0" smtClean="0"/>
              <a:t>Optymalizacja Procesów</a:t>
            </a:r>
          </a:p>
          <a:p>
            <a:pPr>
              <a:spcBef>
                <a:spcPts val="300"/>
              </a:spcBef>
            </a:pPr>
            <a:r>
              <a:rPr lang="pl-PL" sz="1600" dirty="0" err="1" smtClean="0"/>
              <a:t>Grywalizacja</a:t>
            </a:r>
            <a:r>
              <a:rPr lang="pl-PL" sz="1600" dirty="0" smtClean="0"/>
              <a:t> </a:t>
            </a:r>
          </a:p>
          <a:p>
            <a:pPr>
              <a:spcBef>
                <a:spcPts val="300"/>
              </a:spcBef>
            </a:pPr>
            <a:r>
              <a:rPr lang="pl-PL" sz="1200" dirty="0" smtClean="0"/>
              <a:t>+ wiele innych</a:t>
            </a:r>
          </a:p>
          <a:p>
            <a:endParaRPr lang="pl-PL" sz="1000" dirty="0"/>
          </a:p>
        </p:txBody>
      </p:sp>
      <p:sp>
        <p:nvSpPr>
          <p:cNvPr id="22" name="Prostokąt 21"/>
          <p:cNvSpPr/>
          <p:nvPr/>
        </p:nvSpPr>
        <p:spPr>
          <a:xfrm>
            <a:off x="599246" y="3572189"/>
            <a:ext cx="21905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3423596" y="3540523"/>
            <a:ext cx="21905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6228151" y="3536563"/>
            <a:ext cx="21905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Produkc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36613"/>
            <a:ext cx="8991600" cy="581025"/>
          </a:xfrm>
        </p:spPr>
        <p:txBody>
          <a:bodyPr lIns="91440" rIns="91440" bIns="45720" anchor="t"/>
          <a:lstStyle/>
          <a:p>
            <a:pPr eaLnBrk="1" hangingPunct="1"/>
            <a:r>
              <a:rPr lang="pl-PL" sz="3000" b="1" dirty="0" smtClean="0">
                <a:latin typeface="Verdana" pitchFamily="34" charset="0"/>
              </a:rPr>
              <a:t>              Business </a:t>
            </a:r>
            <a:r>
              <a:rPr lang="pl-PL" sz="3000" b="1" dirty="0" err="1" smtClean="0">
                <a:latin typeface="Verdana" pitchFamily="34" charset="0"/>
              </a:rPr>
              <a:t>Intelligence</a:t>
            </a:r>
            <a:endParaRPr lang="en-GB" sz="3000" b="1" dirty="0" smtClean="0">
              <a:latin typeface="Verdana" pitchFamily="34" charset="0"/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" name="pole tekstowe 7">
            <a:hlinkClick r:id="rId4"/>
          </p:cNvPr>
          <p:cNvSpPr txBox="1"/>
          <p:nvPr/>
        </p:nvSpPr>
        <p:spPr>
          <a:xfrm>
            <a:off x="314325" y="6550025"/>
            <a:ext cx="15906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www.amc.waw.pl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2" name="Picture 1" descr="Logo Industry 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799" y="838200"/>
            <a:ext cx="858839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Prostokąt 21"/>
          <p:cNvSpPr/>
          <p:nvPr/>
        </p:nvSpPr>
        <p:spPr>
          <a:xfrm>
            <a:off x="599246" y="3572189"/>
            <a:ext cx="21905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3423596" y="3540523"/>
            <a:ext cx="21905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6228151" y="3536563"/>
            <a:ext cx="21905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Obraz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5240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pole tekstowe 24"/>
          <p:cNvSpPr txBox="1"/>
          <p:nvPr/>
        </p:nvSpPr>
        <p:spPr>
          <a:xfrm>
            <a:off x="3886200" y="3962400"/>
            <a:ext cx="17219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solidFill>
                  <a:schemeClr val="bg1"/>
                </a:solidFill>
              </a:rPr>
              <a:t>S M S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Produkc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36613"/>
            <a:ext cx="8991600" cy="581025"/>
          </a:xfrm>
        </p:spPr>
        <p:txBody>
          <a:bodyPr lIns="91440" rIns="91440" bIns="45720" anchor="t"/>
          <a:lstStyle/>
          <a:p>
            <a:pPr eaLnBrk="1" hangingPunct="1"/>
            <a:r>
              <a:rPr lang="pl-PL" sz="3000" b="1" dirty="0" smtClean="0">
                <a:latin typeface="Verdana" pitchFamily="34" charset="0"/>
              </a:rPr>
              <a:t>              Business </a:t>
            </a:r>
            <a:r>
              <a:rPr lang="pl-PL" sz="3000" b="1" dirty="0" err="1" smtClean="0">
                <a:latin typeface="Verdana" pitchFamily="34" charset="0"/>
              </a:rPr>
              <a:t>Intelligence</a:t>
            </a:r>
            <a:endParaRPr lang="en-GB" sz="3000" b="1" dirty="0" smtClean="0">
              <a:latin typeface="Verdana" pitchFamily="34" charset="0"/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" name="pole tekstowe 7">
            <a:hlinkClick r:id="rId4"/>
          </p:cNvPr>
          <p:cNvSpPr txBox="1"/>
          <p:nvPr/>
        </p:nvSpPr>
        <p:spPr>
          <a:xfrm>
            <a:off x="314325" y="6550025"/>
            <a:ext cx="15906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www.amc.waw.pl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2" name="Picture 1" descr="Logo Industry 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799" y="838200"/>
            <a:ext cx="858839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Prostokąt 21"/>
          <p:cNvSpPr/>
          <p:nvPr/>
        </p:nvSpPr>
        <p:spPr>
          <a:xfrm>
            <a:off x="599246" y="3572189"/>
            <a:ext cx="21905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3423596" y="3540523"/>
            <a:ext cx="21905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6228151" y="3536563"/>
            <a:ext cx="21905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838200" y="1905000"/>
            <a:ext cx="7467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Art. 135c. 1. Prezes Urzędu może wprowadzić dobrowolny i poufny system, który umożliwi zgłaszanie, zbieranie i analizowanie informacji                   o zaobserwowanych w lotnictwie cywilnym nieprawidłowościach, które nie wymagają zgłaszania obowiązkowego, ale które zgłaszający odczuwa jako bieżące lub potencjalne zagrożenie bezpieczeństwa lotów. 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1a. Podmioty wykonujące działalność określoną w art. 160 ust. 3 wprowadzają autonomiczne systemy dobrowolnego zgłaszania zdarzeń lotniczych w ramach działania swoich organizacji i wewnętrznego systemu zarządzania bezpieczeństwem. 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2. Informacja dotycząca bezpieczeństwa lotów, z usuniętymi danymi osobowymi, jest przechowywana i udostępniana wszystkim podmiotom w celu poprawy bezpieczeństwa lotów.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Produkc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36613"/>
            <a:ext cx="8991600" cy="581025"/>
          </a:xfrm>
        </p:spPr>
        <p:txBody>
          <a:bodyPr lIns="91440" rIns="91440" bIns="45720" anchor="t"/>
          <a:lstStyle/>
          <a:p>
            <a:pPr eaLnBrk="1" hangingPunct="1"/>
            <a:r>
              <a:rPr lang="pl-PL" sz="3000" b="1" dirty="0" smtClean="0">
                <a:latin typeface="Verdana" pitchFamily="34" charset="0"/>
              </a:rPr>
              <a:t>              Business </a:t>
            </a:r>
            <a:r>
              <a:rPr lang="pl-PL" sz="3000" b="1" dirty="0" err="1" smtClean="0">
                <a:latin typeface="Verdana" pitchFamily="34" charset="0"/>
              </a:rPr>
              <a:t>Intelligence</a:t>
            </a:r>
            <a:endParaRPr lang="en-GB" sz="3000" b="1" dirty="0" smtClean="0">
              <a:latin typeface="Verdana" pitchFamily="34" charset="0"/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" name="pole tekstowe 7">
            <a:hlinkClick r:id="rId4"/>
          </p:cNvPr>
          <p:cNvSpPr txBox="1"/>
          <p:nvPr/>
        </p:nvSpPr>
        <p:spPr>
          <a:xfrm>
            <a:off x="314325" y="6550025"/>
            <a:ext cx="15906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www.amc.waw.pl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2" name="Picture 1" descr="Logo Industry 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799" y="838200"/>
            <a:ext cx="858839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Prostokąt 21"/>
          <p:cNvSpPr/>
          <p:nvPr/>
        </p:nvSpPr>
        <p:spPr>
          <a:xfrm>
            <a:off x="599246" y="3572189"/>
            <a:ext cx="21905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3423596" y="3540523"/>
            <a:ext cx="21905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6228151" y="3536563"/>
            <a:ext cx="21905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838200" y="1905000"/>
            <a:ext cx="7467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Skrzynki SMS – jako narzędzie zarządzania systemem SMS pojawiły się na polskich lotniskach ponad 10 lat temu.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Był to znaczący krok we wdrażaniu </a:t>
            </a:r>
            <a:r>
              <a:rPr lang="pl-PL" dirty="0" err="1" smtClean="0"/>
              <a:t>SMS’a</a:t>
            </a:r>
            <a:r>
              <a:rPr lang="pl-PL" dirty="0" smtClean="0"/>
              <a:t> w Polsce.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Uwagi, spostrzeżenia, propozycje rozwiązań, etc. -  przekazywane za pośrednictwem skrzynek SMS - były i są cennym źródłem informacji dla prawidłowego zarządzania bezpieczeństwem operacji lotniczych.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Aktualnie skrzynki SMS są nieodłącznym elementem systemu SMS                  w polskich portach lotniczych.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Instalowane są na lotniskach w wielu miejscach, tak aby móc umożliwić korzystanie z nich przez pracowników portów lotniczych, agentów obsługi naziemnej, przedstawicieli przewoźników, w tym załóg lotniczych, a także przez inne podmioty.</a:t>
            </a:r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Produkc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36613"/>
            <a:ext cx="8991600" cy="581025"/>
          </a:xfrm>
        </p:spPr>
        <p:txBody>
          <a:bodyPr lIns="91440" rIns="91440" bIns="45720" anchor="t"/>
          <a:lstStyle/>
          <a:p>
            <a:pPr eaLnBrk="1" hangingPunct="1"/>
            <a:r>
              <a:rPr lang="pl-PL" sz="3000" b="1" dirty="0" smtClean="0">
                <a:latin typeface="Verdana" pitchFamily="34" charset="0"/>
              </a:rPr>
              <a:t>              Business </a:t>
            </a:r>
            <a:r>
              <a:rPr lang="pl-PL" sz="3000" b="1" dirty="0" err="1" smtClean="0">
                <a:latin typeface="Verdana" pitchFamily="34" charset="0"/>
              </a:rPr>
              <a:t>Intelligence</a:t>
            </a:r>
            <a:endParaRPr lang="en-GB" sz="3000" b="1" dirty="0" smtClean="0">
              <a:latin typeface="Verdana" pitchFamily="34" charset="0"/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" name="pole tekstowe 7">
            <a:hlinkClick r:id="rId4"/>
          </p:cNvPr>
          <p:cNvSpPr txBox="1"/>
          <p:nvPr/>
        </p:nvSpPr>
        <p:spPr>
          <a:xfrm>
            <a:off x="314325" y="6550025"/>
            <a:ext cx="15906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www.amc.waw.pl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2" name="Picture 1" descr="Logo Industry 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799" y="838200"/>
            <a:ext cx="858839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Prostokąt 21"/>
          <p:cNvSpPr/>
          <p:nvPr/>
        </p:nvSpPr>
        <p:spPr>
          <a:xfrm>
            <a:off x="599246" y="3572189"/>
            <a:ext cx="21905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3423596" y="3540523"/>
            <a:ext cx="21905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6228151" y="3536563"/>
            <a:ext cx="21905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1752600"/>
            <a:ext cx="37607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Produkc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36613"/>
            <a:ext cx="8991600" cy="581025"/>
          </a:xfrm>
        </p:spPr>
        <p:txBody>
          <a:bodyPr lIns="91440" rIns="91440" bIns="45720" anchor="t"/>
          <a:lstStyle/>
          <a:p>
            <a:pPr eaLnBrk="1" hangingPunct="1"/>
            <a:r>
              <a:rPr lang="pl-PL" sz="3000" b="1" dirty="0" smtClean="0">
                <a:latin typeface="Verdana" pitchFamily="34" charset="0"/>
              </a:rPr>
              <a:t>              Business </a:t>
            </a:r>
            <a:r>
              <a:rPr lang="pl-PL" sz="3000" b="1" dirty="0" err="1" smtClean="0">
                <a:latin typeface="Verdana" pitchFamily="34" charset="0"/>
              </a:rPr>
              <a:t>Intelligence</a:t>
            </a:r>
            <a:endParaRPr lang="en-GB" sz="3000" b="1" dirty="0" smtClean="0">
              <a:latin typeface="Verdana" pitchFamily="34" charset="0"/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" name="pole tekstowe 7">
            <a:hlinkClick r:id="rId4"/>
          </p:cNvPr>
          <p:cNvSpPr txBox="1"/>
          <p:nvPr/>
        </p:nvSpPr>
        <p:spPr>
          <a:xfrm>
            <a:off x="314325" y="6550025"/>
            <a:ext cx="15906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www.amc.waw.pl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2" name="Picture 1" descr="Logo Industry 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799" y="838200"/>
            <a:ext cx="858839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Prostokąt 21"/>
          <p:cNvSpPr/>
          <p:nvPr/>
        </p:nvSpPr>
        <p:spPr>
          <a:xfrm>
            <a:off x="599246" y="3572189"/>
            <a:ext cx="21905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3423596" y="3540523"/>
            <a:ext cx="21905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6228151" y="3536563"/>
            <a:ext cx="21905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C:\Users\Piotr\Desktop\AIRPORT FOTO\EPMO - FOTO\FOTO II\20190219_1043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828800"/>
            <a:ext cx="8382000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Produkc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36613"/>
            <a:ext cx="8991600" cy="581025"/>
          </a:xfrm>
        </p:spPr>
        <p:txBody>
          <a:bodyPr lIns="91440" rIns="91440" bIns="45720" anchor="t"/>
          <a:lstStyle/>
          <a:p>
            <a:pPr eaLnBrk="1" hangingPunct="1"/>
            <a:r>
              <a:rPr lang="pl-PL" sz="3000" b="1" dirty="0" smtClean="0">
                <a:latin typeface="Verdana" pitchFamily="34" charset="0"/>
              </a:rPr>
              <a:t>              Business </a:t>
            </a:r>
            <a:r>
              <a:rPr lang="pl-PL" sz="3000" b="1" dirty="0" err="1" smtClean="0">
                <a:latin typeface="Verdana" pitchFamily="34" charset="0"/>
              </a:rPr>
              <a:t>Intelligence</a:t>
            </a:r>
            <a:endParaRPr lang="en-GB" sz="3000" b="1" dirty="0" smtClean="0">
              <a:latin typeface="Verdana" pitchFamily="34" charset="0"/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" name="pole tekstowe 7">
            <a:hlinkClick r:id="rId4"/>
          </p:cNvPr>
          <p:cNvSpPr txBox="1"/>
          <p:nvPr/>
        </p:nvSpPr>
        <p:spPr>
          <a:xfrm>
            <a:off x="314325" y="6550025"/>
            <a:ext cx="15906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www.amc.waw.pl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2" name="Picture 1" descr="Logo Industry 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799" y="838200"/>
            <a:ext cx="858839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Prostokąt 21"/>
          <p:cNvSpPr/>
          <p:nvPr/>
        </p:nvSpPr>
        <p:spPr>
          <a:xfrm>
            <a:off x="599246" y="3572189"/>
            <a:ext cx="21905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3423596" y="3540523"/>
            <a:ext cx="21905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6228151" y="3536563"/>
            <a:ext cx="21905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0" name="Picture 2" descr="C:\Users\Piotr\Desktop\AIRPORT FOTO\EPMO - FOTO\FOTO VIII\20190228_1100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110740" y="2461260"/>
            <a:ext cx="5067300" cy="30403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zepły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Przepły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10780</TotalTime>
  <Words>719</Words>
  <Application>Microsoft Office PowerPoint</Application>
  <PresentationFormat>Pokaz na ekranie (4:3)</PresentationFormat>
  <Paragraphs>175</Paragraphs>
  <Slides>17</Slides>
  <Notes>12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Przepływ</vt:lpstr>
      <vt:lpstr>    Port Lotniczy 4.0  Digital TWIN SMS Smart System  AMC Advanced Manufacturig Consulting Sp. z o.o.   partner Lanner Ltd </vt:lpstr>
      <vt:lpstr>Referencje</vt:lpstr>
      <vt:lpstr>              Business Intelligence</vt:lpstr>
      <vt:lpstr>              Business Intelligence</vt:lpstr>
      <vt:lpstr>              Business Intelligence</vt:lpstr>
      <vt:lpstr>              Business Intelligence</vt:lpstr>
      <vt:lpstr>              Business Intelligence</vt:lpstr>
      <vt:lpstr>              Business Intelligence</vt:lpstr>
      <vt:lpstr>              Business Intelligence</vt:lpstr>
      <vt:lpstr>              Business Intelligence</vt:lpstr>
      <vt:lpstr>              Business Intelligence</vt:lpstr>
      <vt:lpstr>              Business Intelligence</vt:lpstr>
      <vt:lpstr>   SMS Smart System     Port Lotniczy 4.0</vt:lpstr>
      <vt:lpstr> SMS Smart System     Port Lotniczy 4.0</vt:lpstr>
      <vt:lpstr> SMS Smart System     Port Lotniczy 4.0</vt:lpstr>
      <vt:lpstr>Korzyści dla Portu Lotniczego  4.0 generacji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Witness Presentation</dc:title>
  <dc:creator>Pawe Nowakoski</dc:creator>
  <cp:lastModifiedBy>Piotr Wieczorek</cp:lastModifiedBy>
  <cp:revision>770</cp:revision>
  <dcterms:created xsi:type="dcterms:W3CDTF">2009-07-17T11:55:52Z</dcterms:created>
  <dcterms:modified xsi:type="dcterms:W3CDTF">2019-04-28T17:35:14Z</dcterms:modified>
</cp:coreProperties>
</file>