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6" r:id="rId2"/>
    <p:sldId id="268" r:id="rId3"/>
    <p:sldId id="296" r:id="rId4"/>
    <p:sldId id="297" r:id="rId5"/>
    <p:sldId id="298" r:id="rId6"/>
    <p:sldId id="264" r:id="rId7"/>
    <p:sldId id="267" r:id="rId8"/>
    <p:sldId id="263" r:id="rId9"/>
    <p:sldId id="299" r:id="rId10"/>
    <p:sldId id="293" r:id="rId11"/>
    <p:sldId id="288" r:id="rId12"/>
    <p:sldId id="292" r:id="rId13"/>
    <p:sldId id="289" r:id="rId14"/>
    <p:sldId id="290" r:id="rId15"/>
    <p:sldId id="291" r:id="rId16"/>
    <p:sldId id="294" r:id="rId17"/>
    <p:sldId id="285" r:id="rId18"/>
    <p:sldId id="286" r:id="rId19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759" autoAdjust="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michalak\Desktop\do%20prezentacji%20prezesa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akotusinska\Desktop\Prognoza_2017_wersja%20oficjalna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akotusinska\Desktop\Prognoza_2017_wersja%20oficjaln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Prognoza%20ULC\2017\Do%20prognozy_2017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Prognoza%20ULC\2017\Do%20prognozy_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michalak\Desktop\do%20prezentacji%20prezes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L:\LER-4\Statystyki\analiza%20kwartalna\Analiza_kwartalna_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L:\LER-4\Statystyki\analiza%20kwartalna\Analiza_kwartalna_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kotusinska\Desktop\Prognoza_2017_wersja%20oficjalna.xlsx" TargetMode="External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kotusinska\Desktop\Prognoza_2017_wersja%20oficjalna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v>Liczba pasażerów</c:v>
          </c:tx>
          <c:spPr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trendline>
            <c:name>Linia trendu liczby pasażerów</c:name>
            <c:spPr>
              <a:ln w="25400">
                <a:solidFill>
                  <a:srgbClr val="FF0000"/>
                </a:solidFill>
              </a:ln>
            </c:spPr>
            <c:trendlineType val="poly"/>
            <c:order val="2"/>
            <c:dispRSqr val="0"/>
            <c:dispEq val="0"/>
          </c:trendline>
          <c:cat>
            <c:numRef>
              <c:f>Arkusz4!$A$1:$H$1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Arkusz4!$A$2:$H$2</c:f>
              <c:numCache>
                <c:formatCode>General</c:formatCode>
                <c:ptCount val="8"/>
                <c:pt idx="0">
                  <c:v>9058361</c:v>
                </c:pt>
                <c:pt idx="1">
                  <c:v>9719236</c:v>
                </c:pt>
                <c:pt idx="2">
                  <c:v>11324025</c:v>
                </c:pt>
                <c:pt idx="3">
                  <c:v>11324346</c:v>
                </c:pt>
                <c:pt idx="4">
                  <c:v>12091183</c:v>
                </c:pt>
                <c:pt idx="5">
                  <c:v>13844576</c:v>
                </c:pt>
                <c:pt idx="6">
                  <c:v>15276678</c:v>
                </c:pt>
                <c:pt idx="7">
                  <c:v>17895341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571248"/>
        <c:axId val="176571808"/>
      </c:barChart>
      <c:catAx>
        <c:axId val="17657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6571808"/>
        <c:crosses val="autoZero"/>
        <c:auto val="1"/>
        <c:lblAlgn val="ctr"/>
        <c:lblOffset val="100"/>
        <c:noMultiLvlLbl val="0"/>
      </c:catAx>
      <c:valAx>
        <c:axId val="17657180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76571248"/>
        <c:crosses val="autoZero"/>
        <c:crossBetween val="between"/>
        <c:dispUnits>
          <c:builtInUnit val="millions"/>
          <c:dispUnitsLbl>
            <c:layout/>
          </c:dispUnitsLbl>
        </c:dispUnits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ogólnie!$B$2</c:f>
              <c:strCache>
                <c:ptCount val="1"/>
                <c:pt idx="0">
                  <c:v>liczba pasażerów (w tyś)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numRef>
              <c:f>ogólnie!$A$3:$A$23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ogólnie!$B$3:$B$23</c:f>
              <c:numCache>
                <c:formatCode>#,##0</c:formatCode>
                <c:ptCount val="21"/>
                <c:pt idx="0">
                  <c:v>30392</c:v>
                </c:pt>
                <c:pt idx="1">
                  <c:v>33987</c:v>
                </c:pt>
                <c:pt idx="2">
                  <c:v>39300.045233302073</c:v>
                </c:pt>
                <c:pt idx="3">
                  <c:v>42757.993904800431</c:v>
                </c:pt>
                <c:pt idx="4">
                  <c:v>46271.164527189219</c:v>
                </c:pt>
                <c:pt idx="5">
                  <c:v>49852.977210098165</c:v>
                </c:pt>
                <c:pt idx="6">
                  <c:v>53438.895989439785</c:v>
                </c:pt>
                <c:pt idx="7">
                  <c:v>56634.482418557483</c:v>
                </c:pt>
                <c:pt idx="8">
                  <c:v>59466.206539485356</c:v>
                </c:pt>
                <c:pt idx="9">
                  <c:v>62439.516866459628</c:v>
                </c:pt>
                <c:pt idx="10">
                  <c:v>65311.734642316776</c:v>
                </c:pt>
                <c:pt idx="11">
                  <c:v>68316.074435863353</c:v>
                </c:pt>
                <c:pt idx="12">
                  <c:v>71185.349562169606</c:v>
                </c:pt>
                <c:pt idx="13">
                  <c:v>74175.134243780733</c:v>
                </c:pt>
                <c:pt idx="14">
                  <c:v>76993.78934504441</c:v>
                </c:pt>
                <c:pt idx="15">
                  <c:v>79919.553340156097</c:v>
                </c:pt>
                <c:pt idx="16">
                  <c:v>82636.818153721411</c:v>
                </c:pt>
                <c:pt idx="17">
                  <c:v>85446.469970947932</c:v>
                </c:pt>
                <c:pt idx="18">
                  <c:v>88351.649949960178</c:v>
                </c:pt>
                <c:pt idx="19">
                  <c:v>91355.606048258822</c:v>
                </c:pt>
                <c:pt idx="20">
                  <c:v>94461.69665389962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1"/>
        <c:overlap val="-27"/>
        <c:axId val="178020656"/>
        <c:axId val="178021216"/>
      </c:barChart>
      <c:lineChart>
        <c:grouping val="standard"/>
        <c:varyColors val="0"/>
        <c:ser>
          <c:idx val="1"/>
          <c:order val="1"/>
          <c:tx>
            <c:strRef>
              <c:f>ogólnie!$C$2</c:f>
              <c:strCache>
                <c:ptCount val="1"/>
                <c:pt idx="0">
                  <c:v>dynamika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ogólnie!$C$3:$C$23</c:f>
              <c:numCache>
                <c:formatCode>0.0%</c:formatCode>
                <c:ptCount val="21"/>
                <c:pt idx="0">
                  <c:v>0.12332124604600447</c:v>
                </c:pt>
                <c:pt idx="1">
                  <c:v>0.11828770729139237</c:v>
                </c:pt>
                <c:pt idx="2">
                  <c:v>0.15632580790602502</c:v>
                </c:pt>
                <c:pt idx="3">
                  <c:v>8.7988414541776638E-2</c:v>
                </c:pt>
                <c:pt idx="4">
                  <c:v>8.2164065746647807E-2</c:v>
                </c:pt>
                <c:pt idx="5">
                  <c:v>7.7409175228435156E-2</c:v>
                </c:pt>
                <c:pt idx="6">
                  <c:v>7.1929882226076103E-2</c:v>
                </c:pt>
                <c:pt idx="7">
                  <c:v>5.9798885623482789E-2</c:v>
                </c:pt>
                <c:pt idx="8">
                  <c:v>5.0000000000000044E-2</c:v>
                </c:pt>
                <c:pt idx="9">
                  <c:v>5.0000000000000044E-2</c:v>
                </c:pt>
                <c:pt idx="10">
                  <c:v>4.6000000000000041E-2</c:v>
                </c:pt>
                <c:pt idx="11">
                  <c:v>4.6000000000000041E-2</c:v>
                </c:pt>
                <c:pt idx="12">
                  <c:v>4.1999999999999815E-2</c:v>
                </c:pt>
                <c:pt idx="13">
                  <c:v>4.2000000000000037E-2</c:v>
                </c:pt>
                <c:pt idx="14">
                  <c:v>3.8000000000000034E-2</c:v>
                </c:pt>
                <c:pt idx="15">
                  <c:v>3.8000000000000034E-2</c:v>
                </c:pt>
                <c:pt idx="16">
                  <c:v>3.400000000000003E-2</c:v>
                </c:pt>
                <c:pt idx="17">
                  <c:v>3.3999999999999808E-2</c:v>
                </c:pt>
                <c:pt idx="18">
                  <c:v>3.4000000000000252E-2</c:v>
                </c:pt>
                <c:pt idx="19">
                  <c:v>3.400000000000003E-2</c:v>
                </c:pt>
                <c:pt idx="20">
                  <c:v>3.400000000000003E-2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022336"/>
        <c:axId val="178021776"/>
      </c:lineChart>
      <c:catAx>
        <c:axId val="17802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2580000" spcFirstLastPara="1" vertOverflow="ellipsis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8021216"/>
        <c:crosses val="autoZero"/>
        <c:auto val="1"/>
        <c:lblAlgn val="ctr"/>
        <c:lblOffset val="100"/>
        <c:noMultiLvlLbl val="0"/>
      </c:catAx>
      <c:valAx>
        <c:axId val="178021216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8020656"/>
        <c:crosses val="autoZero"/>
        <c:crossBetween val="between"/>
      </c:valAx>
      <c:valAx>
        <c:axId val="178021776"/>
        <c:scaling>
          <c:orientation val="minMax"/>
        </c:scaling>
        <c:delete val="0"/>
        <c:axPos val="r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8022336"/>
        <c:crosses val="max"/>
        <c:crossBetween val="between"/>
      </c:valAx>
      <c:catAx>
        <c:axId val="1780223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80217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ogólnie!$D$2</c:f>
              <c:strCache>
                <c:ptCount val="1"/>
                <c:pt idx="0">
                  <c:v>liczba operacji pasażerskich (w tyś)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cap="sq"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ogólnie!$A$3:$A$23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ogólnie!$D$3:$D$23</c:f>
              <c:numCache>
                <c:formatCode>0</c:formatCode>
                <c:ptCount val="21"/>
                <c:pt idx="0">
                  <c:v>283.3</c:v>
                </c:pt>
                <c:pt idx="1">
                  <c:v>309.79500000000002</c:v>
                </c:pt>
                <c:pt idx="2">
                  <c:v>338.79340368704783</c:v>
                </c:pt>
                <c:pt idx="3">
                  <c:v>362.83155152705859</c:v>
                </c:pt>
                <c:pt idx="4">
                  <c:v>385.69383245615103</c:v>
                </c:pt>
                <c:pt idx="5">
                  <c:v>408.36462345432483</c:v>
                </c:pt>
                <c:pt idx="6">
                  <c:v>431.27484484983808</c:v>
                </c:pt>
                <c:pt idx="7">
                  <c:v>452.04582268952817</c:v>
                </c:pt>
                <c:pt idx="8">
                  <c:v>469.8564281034956</c:v>
                </c:pt>
                <c:pt idx="9">
                  <c:v>488.3687713707734</c:v>
                </c:pt>
                <c:pt idx="10">
                  <c:v>506.14539464866954</c:v>
                </c:pt>
                <c:pt idx="11">
                  <c:v>524.56908701388102</c:v>
                </c:pt>
                <c:pt idx="12">
                  <c:v>542.08969452014469</c:v>
                </c:pt>
                <c:pt idx="13">
                  <c:v>560.19549031711767</c:v>
                </c:pt>
                <c:pt idx="14">
                  <c:v>577.7856287130752</c:v>
                </c:pt>
                <c:pt idx="15">
                  <c:v>595.92809745466582</c:v>
                </c:pt>
                <c:pt idx="16">
                  <c:v>613.4483835198331</c:v>
                </c:pt>
                <c:pt idx="17">
                  <c:v>631.48376599531616</c:v>
                </c:pt>
                <c:pt idx="18">
                  <c:v>650.04938871557863</c:v>
                </c:pt>
                <c:pt idx="19">
                  <c:v>669.16084074381672</c:v>
                </c:pt>
                <c:pt idx="20">
                  <c:v>688.83416946168495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9"/>
        <c:overlap val="-27"/>
        <c:axId val="129938112"/>
        <c:axId val="129938672"/>
      </c:barChart>
      <c:lineChart>
        <c:grouping val="standard"/>
        <c:varyColors val="0"/>
        <c:ser>
          <c:idx val="1"/>
          <c:order val="1"/>
          <c:tx>
            <c:strRef>
              <c:f>ogólnie!$E$2</c:f>
              <c:strCache>
                <c:ptCount val="1"/>
                <c:pt idx="0">
                  <c:v>dynamika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ogólnie!$E$3:$E$23</c:f>
              <c:numCache>
                <c:formatCode>0.0%</c:formatCode>
                <c:ptCount val="21"/>
                <c:pt idx="0">
                  <c:v>5.5077561697228106E-2</c:v>
                </c:pt>
                <c:pt idx="1">
                  <c:v>9.3522767384398131E-2</c:v>
                </c:pt>
                <c:pt idx="2">
                  <c:v>9.3605137871972888E-2</c:v>
                </c:pt>
                <c:pt idx="3">
                  <c:v>7.0952231000977362E-2</c:v>
                </c:pt>
                <c:pt idx="4">
                  <c:v>6.3010730000936599E-2</c:v>
                </c:pt>
                <c:pt idx="5">
                  <c:v>5.8779241694903783E-2</c:v>
                </c:pt>
                <c:pt idx="6">
                  <c:v>5.6102365581321534E-2</c:v>
                </c:pt>
                <c:pt idx="7">
                  <c:v>4.8161811632955631E-2</c:v>
                </c:pt>
                <c:pt idx="8">
                  <c:v>3.9400000000000102E-2</c:v>
                </c:pt>
                <c:pt idx="9">
                  <c:v>3.9400000000000102E-2</c:v>
                </c:pt>
                <c:pt idx="10">
                  <c:v>3.6399999999999988E-2</c:v>
                </c:pt>
                <c:pt idx="11">
                  <c:v>3.6399999999999766E-2</c:v>
                </c:pt>
                <c:pt idx="12">
                  <c:v>3.3400000000000096E-2</c:v>
                </c:pt>
                <c:pt idx="13">
                  <c:v>3.3400000000000318E-2</c:v>
                </c:pt>
                <c:pt idx="14">
                  <c:v>3.1400000000000095E-2</c:v>
                </c:pt>
                <c:pt idx="15">
                  <c:v>3.1400000000000095E-2</c:v>
                </c:pt>
                <c:pt idx="16">
                  <c:v>2.9400000000000093E-2</c:v>
                </c:pt>
                <c:pt idx="17">
                  <c:v>2.9399999999999871E-2</c:v>
                </c:pt>
                <c:pt idx="18">
                  <c:v>2.9400000000000315E-2</c:v>
                </c:pt>
                <c:pt idx="19">
                  <c:v>2.9400000000000093E-2</c:v>
                </c:pt>
                <c:pt idx="20">
                  <c:v>2.9400000000000093E-2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939792"/>
        <c:axId val="129939232"/>
      </c:lineChart>
      <c:catAx>
        <c:axId val="12993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6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9938672"/>
        <c:crosses val="autoZero"/>
        <c:auto val="1"/>
        <c:lblAlgn val="ctr"/>
        <c:lblOffset val="100"/>
        <c:noMultiLvlLbl val="0"/>
      </c:catAx>
      <c:valAx>
        <c:axId val="129938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9938112"/>
        <c:crosses val="autoZero"/>
        <c:crossBetween val="between"/>
      </c:valAx>
      <c:valAx>
        <c:axId val="129939232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9939792"/>
        <c:crosses val="max"/>
        <c:crossBetween val="between"/>
      </c:valAx>
      <c:catAx>
        <c:axId val="129939792"/>
        <c:scaling>
          <c:orientation val="minMax"/>
        </c:scaling>
        <c:delete val="1"/>
        <c:axPos val="b"/>
        <c:majorTickMark val="none"/>
        <c:minorTickMark val="none"/>
        <c:tickLblPos val="nextTo"/>
        <c:crossAx val="1299392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mobilność!$N$44</c:f>
              <c:strCache>
                <c:ptCount val="1"/>
                <c:pt idx="0">
                  <c:v>WAW</c:v>
                </c:pt>
              </c:strCache>
            </c:strRef>
          </c:tx>
          <c:invertIfNegative val="0"/>
          <c:cat>
            <c:numRef>
              <c:f>mobilność!$E$45:$E$50</c:f>
              <c:numCache>
                <c:formatCode>General</c:formatCode>
                <c:ptCount val="6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2017</c:v>
                </c:pt>
                <c:pt idx="4">
                  <c:v>2020</c:v>
                </c:pt>
                <c:pt idx="5">
                  <c:v>2022</c:v>
                </c:pt>
              </c:numCache>
            </c:numRef>
          </c:cat>
          <c:val>
            <c:numRef>
              <c:f>mobilność!$N$45:$N$50</c:f>
              <c:numCache>
                <c:formatCode>0.0%</c:formatCode>
                <c:ptCount val="6"/>
                <c:pt idx="0">
                  <c:v>0.6148839886564561</c:v>
                </c:pt>
                <c:pt idx="1">
                  <c:v>0.42348324496505568</c:v>
                </c:pt>
                <c:pt idx="2">
                  <c:v>0.36826854178642776</c:v>
                </c:pt>
                <c:pt idx="3">
                  <c:v>0.39610167484578063</c:v>
                </c:pt>
                <c:pt idx="4">
                  <c:v>0.37890233338250939</c:v>
                </c:pt>
                <c:pt idx="5">
                  <c:v>0.36666889869942298</c:v>
                </c:pt>
              </c:numCache>
            </c:numRef>
          </c:val>
        </c:ser>
        <c:ser>
          <c:idx val="1"/>
          <c:order val="1"/>
          <c:tx>
            <c:strRef>
              <c:f>mobilność!$O$44</c:f>
              <c:strCache>
                <c:ptCount val="1"/>
                <c:pt idx="0">
                  <c:v>Lotniska regionalne duże (KRK, KTW, GDN, WRO, WMI, POZ)</c:v>
                </c:pt>
              </c:strCache>
            </c:strRef>
          </c:tx>
          <c:invertIfNegative val="0"/>
          <c:cat>
            <c:numRef>
              <c:f>mobilność!$E$45:$E$50</c:f>
              <c:numCache>
                <c:formatCode>General</c:formatCode>
                <c:ptCount val="6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2017</c:v>
                </c:pt>
                <c:pt idx="4">
                  <c:v>2020</c:v>
                </c:pt>
                <c:pt idx="5">
                  <c:v>2022</c:v>
                </c:pt>
              </c:numCache>
            </c:numRef>
          </c:cat>
          <c:val>
            <c:numRef>
              <c:f>mobilność!$O$45:$O$50</c:f>
              <c:numCache>
                <c:formatCode>0.0%</c:formatCode>
                <c:ptCount val="6"/>
                <c:pt idx="0">
                  <c:v>0.36337450867612425</c:v>
                </c:pt>
                <c:pt idx="1">
                  <c:v>0.50808625080094372</c:v>
                </c:pt>
                <c:pt idx="2">
                  <c:v>0.56837693499455921</c:v>
                </c:pt>
                <c:pt idx="3">
                  <c:v>0.54715538791937002</c:v>
                </c:pt>
                <c:pt idx="4">
                  <c:v>0.57135138988965539</c:v>
                </c:pt>
                <c:pt idx="5">
                  <c:v>0.58671639084045335</c:v>
                </c:pt>
              </c:numCache>
            </c:numRef>
          </c:val>
        </c:ser>
        <c:ser>
          <c:idx val="2"/>
          <c:order val="2"/>
          <c:tx>
            <c:strRef>
              <c:f>mobilność!$P$44</c:f>
              <c:strCache>
                <c:ptCount val="1"/>
                <c:pt idx="0">
                  <c:v>Lotniska regionalne małe (RZE, LCJ, BZG, SZZ, LUZ, IEG, RDO, SZY)</c:v>
                </c:pt>
              </c:strCache>
            </c:strRef>
          </c:tx>
          <c:invertIfNegative val="0"/>
          <c:cat>
            <c:numRef>
              <c:f>mobilność!$E$45:$E$50</c:f>
              <c:numCache>
                <c:formatCode>General</c:formatCode>
                <c:ptCount val="6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2017</c:v>
                </c:pt>
                <c:pt idx="4">
                  <c:v>2020</c:v>
                </c:pt>
                <c:pt idx="5">
                  <c:v>2022</c:v>
                </c:pt>
              </c:numCache>
            </c:numRef>
          </c:cat>
          <c:val>
            <c:numRef>
              <c:f>mobilność!$P$45:$P$50</c:f>
              <c:numCache>
                <c:formatCode>0.0%</c:formatCode>
                <c:ptCount val="6"/>
                <c:pt idx="0">
                  <c:v>2.1741502667419654E-2</c:v>
                </c:pt>
                <c:pt idx="1">
                  <c:v>6.8430504234000794E-2</c:v>
                </c:pt>
                <c:pt idx="2">
                  <c:v>6.3354523219012929E-2</c:v>
                </c:pt>
                <c:pt idx="3">
                  <c:v>5.6742937234849355E-2</c:v>
                </c:pt>
                <c:pt idx="4">
                  <c:v>4.9746276727835097E-2</c:v>
                </c:pt>
                <c:pt idx="5">
                  <c:v>4.6614710460123276E-2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77967120"/>
        <c:axId val="177967680"/>
      </c:barChart>
      <c:catAx>
        <c:axId val="17796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177967680"/>
        <c:crosses val="autoZero"/>
        <c:auto val="1"/>
        <c:lblAlgn val="ctr"/>
        <c:lblOffset val="100"/>
        <c:noMultiLvlLbl val="0"/>
      </c:catAx>
      <c:valAx>
        <c:axId val="1779676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17796712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900"/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00014003037582"/>
          <c:y val="9.86669740852191E-2"/>
          <c:w val="0.86893602048034013"/>
          <c:h val="0.692259338476408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mobilność!$E$45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mobilność!$F$44:$M$44</c:f>
              <c:strCache>
                <c:ptCount val="8"/>
                <c:pt idx="0">
                  <c:v>waw</c:v>
                </c:pt>
                <c:pt idx="1">
                  <c:v>krk</c:v>
                </c:pt>
                <c:pt idx="2">
                  <c:v>ktw</c:v>
                </c:pt>
                <c:pt idx="3">
                  <c:v>gdn</c:v>
                </c:pt>
                <c:pt idx="4">
                  <c:v>wro</c:v>
                </c:pt>
                <c:pt idx="5">
                  <c:v>wmi</c:v>
                </c:pt>
                <c:pt idx="6">
                  <c:v>poz</c:v>
                </c:pt>
                <c:pt idx="7">
                  <c:v>pozostałe lotniska regionalne </c:v>
                </c:pt>
              </c:strCache>
            </c:strRef>
          </c:cat>
          <c:val>
            <c:numRef>
              <c:f>mobilność!$F$45:$M$45</c:f>
              <c:numCache>
                <c:formatCode>#,##0</c:formatCode>
                <c:ptCount val="8"/>
                <c:pt idx="0">
                  <c:v>7071.6670000000004</c:v>
                </c:pt>
                <c:pt idx="1">
                  <c:v>1564.338</c:v>
                </c:pt>
                <c:pt idx="2">
                  <c:v>1083.5170000000001</c:v>
                </c:pt>
                <c:pt idx="3">
                  <c:v>677.94600000000003</c:v>
                </c:pt>
                <c:pt idx="4">
                  <c:v>454.04700000000003</c:v>
                </c:pt>
                <c:pt idx="5" formatCode="General">
                  <c:v>0</c:v>
                </c:pt>
                <c:pt idx="6">
                  <c:v>399.255</c:v>
                </c:pt>
                <c:pt idx="7">
                  <c:v>250.04499999999999</c:v>
                </c:pt>
              </c:numCache>
            </c:numRef>
          </c:val>
        </c:ser>
        <c:ser>
          <c:idx val="1"/>
          <c:order val="1"/>
          <c:tx>
            <c:strRef>
              <c:f>mobilność!$E$46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mobilność!$F$44:$M$44</c:f>
              <c:strCache>
                <c:ptCount val="8"/>
                <c:pt idx="0">
                  <c:v>waw</c:v>
                </c:pt>
                <c:pt idx="1">
                  <c:v>krk</c:v>
                </c:pt>
                <c:pt idx="2">
                  <c:v>ktw</c:v>
                </c:pt>
                <c:pt idx="3">
                  <c:v>gdn</c:v>
                </c:pt>
                <c:pt idx="4">
                  <c:v>wro</c:v>
                </c:pt>
                <c:pt idx="5">
                  <c:v>wmi</c:v>
                </c:pt>
                <c:pt idx="6">
                  <c:v>poz</c:v>
                </c:pt>
                <c:pt idx="7">
                  <c:v>pozostałe lotniska regionalne </c:v>
                </c:pt>
              </c:strCache>
            </c:strRef>
          </c:cat>
          <c:val>
            <c:numRef>
              <c:f>mobilność!$F$46:$M$46</c:f>
              <c:numCache>
                <c:formatCode>#,##0</c:formatCode>
                <c:ptCount val="8"/>
                <c:pt idx="0">
                  <c:v>8666.5519999999997</c:v>
                </c:pt>
                <c:pt idx="1">
                  <c:v>2839.1239999999998</c:v>
                </c:pt>
                <c:pt idx="2">
                  <c:v>2366.41</c:v>
                </c:pt>
                <c:pt idx="3">
                  <c:v>2210.0659999999998</c:v>
                </c:pt>
                <c:pt idx="4">
                  <c:v>1598.693</c:v>
                </c:pt>
                <c:pt idx="5">
                  <c:v>0</c:v>
                </c:pt>
                <c:pt idx="6">
                  <c:v>1383.653</c:v>
                </c:pt>
                <c:pt idx="7">
                  <c:v>1400.425</c:v>
                </c:pt>
              </c:numCache>
            </c:numRef>
          </c:val>
        </c:ser>
        <c:ser>
          <c:idx val="2"/>
          <c:order val="2"/>
          <c:tx>
            <c:strRef>
              <c:f>mobilność!$E$47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mobilność!$F$44:$M$44</c:f>
              <c:strCache>
                <c:ptCount val="8"/>
                <c:pt idx="0">
                  <c:v>waw</c:v>
                </c:pt>
                <c:pt idx="1">
                  <c:v>krk</c:v>
                </c:pt>
                <c:pt idx="2">
                  <c:v>ktw</c:v>
                </c:pt>
                <c:pt idx="3">
                  <c:v>gdn</c:v>
                </c:pt>
                <c:pt idx="4">
                  <c:v>wro</c:v>
                </c:pt>
                <c:pt idx="5">
                  <c:v>wmi</c:v>
                </c:pt>
                <c:pt idx="6">
                  <c:v>poz</c:v>
                </c:pt>
                <c:pt idx="7">
                  <c:v>pozostałe lotniska regionalne </c:v>
                </c:pt>
              </c:strCache>
            </c:strRef>
          </c:cat>
          <c:val>
            <c:numRef>
              <c:f>mobilność!$F$47:$M$47</c:f>
              <c:numCache>
                <c:formatCode>#,##0</c:formatCode>
                <c:ptCount val="8"/>
                <c:pt idx="0">
                  <c:v>11186.688</c:v>
                </c:pt>
                <c:pt idx="1">
                  <c:v>4208.6610000000001</c:v>
                </c:pt>
                <c:pt idx="2">
                  <c:v>3044.0169999999998</c:v>
                </c:pt>
                <c:pt idx="3">
                  <c:v>3676.7710000000002</c:v>
                </c:pt>
                <c:pt idx="4">
                  <c:v>2269.2159999999999</c:v>
                </c:pt>
                <c:pt idx="5">
                  <c:v>2589.2860000000001</c:v>
                </c:pt>
                <c:pt idx="6">
                  <c:v>1477.318</c:v>
                </c:pt>
                <c:pt idx="7">
                  <c:v>1924.4849999999999</c:v>
                </c:pt>
              </c:numCache>
            </c:numRef>
          </c:val>
        </c:ser>
        <c:ser>
          <c:idx val="3"/>
          <c:order val="3"/>
          <c:tx>
            <c:strRef>
              <c:f>mobilność!$E$48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mobilność!$F$44:$M$44</c:f>
              <c:strCache>
                <c:ptCount val="8"/>
                <c:pt idx="0">
                  <c:v>waw</c:v>
                </c:pt>
                <c:pt idx="1">
                  <c:v>krk</c:v>
                </c:pt>
                <c:pt idx="2">
                  <c:v>ktw</c:v>
                </c:pt>
                <c:pt idx="3">
                  <c:v>gdn</c:v>
                </c:pt>
                <c:pt idx="4">
                  <c:v>wro</c:v>
                </c:pt>
                <c:pt idx="5">
                  <c:v>wmi</c:v>
                </c:pt>
                <c:pt idx="6">
                  <c:v>poz</c:v>
                </c:pt>
                <c:pt idx="7">
                  <c:v>pozostałe lotniska regionalne </c:v>
                </c:pt>
              </c:strCache>
            </c:strRef>
          </c:cat>
          <c:val>
            <c:numRef>
              <c:f>mobilność!$F$48:$M$48</c:f>
              <c:numCache>
                <c:formatCode>#,##0</c:formatCode>
                <c:ptCount val="8"/>
                <c:pt idx="0">
                  <c:v>15566.813738425888</c:v>
                </c:pt>
                <c:pt idx="1">
                  <c:v>5612.4415178081981</c:v>
                </c:pt>
                <c:pt idx="2">
                  <c:v>3893.5033235224569</c:v>
                </c:pt>
                <c:pt idx="3">
                  <c:v>4523.4805827138553</c:v>
                </c:pt>
                <c:pt idx="4">
                  <c:v>2805.8241194301886</c:v>
                </c:pt>
                <c:pt idx="5">
                  <c:v>2905.2272088184804</c:v>
                </c:pt>
                <c:pt idx="6">
                  <c:v>1762.7547425830035</c:v>
                </c:pt>
                <c:pt idx="7">
                  <c:v>2230</c:v>
                </c:pt>
              </c:numCache>
            </c:numRef>
          </c:val>
        </c:ser>
        <c:ser>
          <c:idx val="4"/>
          <c:order val="4"/>
          <c:tx>
            <c:strRef>
              <c:f>mobilność!$E$49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mobilność!$F$44:$M$44</c:f>
              <c:strCache>
                <c:ptCount val="8"/>
                <c:pt idx="0">
                  <c:v>waw</c:v>
                </c:pt>
                <c:pt idx="1">
                  <c:v>krk</c:v>
                </c:pt>
                <c:pt idx="2">
                  <c:v>ktw</c:v>
                </c:pt>
                <c:pt idx="3">
                  <c:v>gdn</c:v>
                </c:pt>
                <c:pt idx="4">
                  <c:v>wro</c:v>
                </c:pt>
                <c:pt idx="5">
                  <c:v>wmi</c:v>
                </c:pt>
                <c:pt idx="6">
                  <c:v>poz</c:v>
                </c:pt>
                <c:pt idx="7">
                  <c:v>pozostałe lotniska regionalne </c:v>
                </c:pt>
              </c:strCache>
            </c:strRef>
          </c:cat>
          <c:val>
            <c:numRef>
              <c:f>mobilność!$F$49:$M$49</c:f>
              <c:numCache>
                <c:formatCode>#,##0</c:formatCode>
                <c:ptCount val="8"/>
                <c:pt idx="0">
                  <c:v>18889.409390971261</c:v>
                </c:pt>
                <c:pt idx="1">
                  <c:v>7316.9227060817248</c:v>
                </c:pt>
                <c:pt idx="2">
                  <c:v>5635.1102954621747</c:v>
                </c:pt>
                <c:pt idx="3">
                  <c:v>6300.6875837063162</c:v>
                </c:pt>
                <c:pt idx="4">
                  <c:v>3786.6244376306609</c:v>
                </c:pt>
                <c:pt idx="5">
                  <c:v>3366.717965800714</c:v>
                </c:pt>
                <c:pt idx="6">
                  <c:v>2077.504830445313</c:v>
                </c:pt>
                <c:pt idx="7">
                  <c:v>2480</c:v>
                </c:pt>
              </c:numCache>
            </c:numRef>
          </c:val>
        </c:ser>
        <c:ser>
          <c:idx val="5"/>
          <c:order val="5"/>
          <c:tx>
            <c:strRef>
              <c:f>mobilność!$E$50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mobilność!$F$44:$M$44</c:f>
              <c:strCache>
                <c:ptCount val="8"/>
                <c:pt idx="0">
                  <c:v>waw</c:v>
                </c:pt>
                <c:pt idx="1">
                  <c:v>krk</c:v>
                </c:pt>
                <c:pt idx="2">
                  <c:v>ktw</c:v>
                </c:pt>
                <c:pt idx="3">
                  <c:v>gdn</c:v>
                </c:pt>
                <c:pt idx="4">
                  <c:v>wro</c:v>
                </c:pt>
                <c:pt idx="5">
                  <c:v>wmi</c:v>
                </c:pt>
                <c:pt idx="6">
                  <c:v>poz</c:v>
                </c:pt>
                <c:pt idx="7">
                  <c:v>pozostałe lotniska regionalne </c:v>
                </c:pt>
              </c:strCache>
            </c:strRef>
          </c:cat>
          <c:val>
            <c:numRef>
              <c:f>mobilność!$F$50:$M$50</c:f>
              <c:numCache>
                <c:formatCode>#,##0</c:formatCode>
                <c:ptCount val="8"/>
                <c:pt idx="0">
                  <c:v>20766.103296824313</c:v>
                </c:pt>
                <c:pt idx="1">
                  <c:v>8538.0652062684985</c:v>
                </c:pt>
                <c:pt idx="2">
                  <c:v>6829.190177486269</c:v>
                </c:pt>
                <c:pt idx="3">
                  <c:v>7323.2727576875295</c:v>
                </c:pt>
                <c:pt idx="4">
                  <c:v>4388.0315222835325</c:v>
                </c:pt>
                <c:pt idx="5">
                  <c:v>3847.3359273337387</c:v>
                </c:pt>
                <c:pt idx="6">
                  <c:v>2302.4835306736027</c:v>
                </c:pt>
                <c:pt idx="7">
                  <c:v>2640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76211744"/>
        <c:axId val="178141504"/>
      </c:barChart>
      <c:catAx>
        <c:axId val="1762117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178141504"/>
        <c:crosses val="autoZero"/>
        <c:auto val="1"/>
        <c:lblAlgn val="ctr"/>
        <c:lblOffset val="100"/>
        <c:noMultiLvlLbl val="0"/>
      </c:catAx>
      <c:valAx>
        <c:axId val="178141504"/>
        <c:scaling>
          <c:orientation val="minMax"/>
          <c:max val="200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b="1"/>
            </a:pPr>
            <a:endParaRPr lang="pl-PL"/>
          </a:p>
        </c:txPr>
        <c:crossAx val="1762117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wartościowo</c:v>
          </c:tx>
          <c:spPr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Arkusz5!$A$1:$A$15</c:f>
              <c:strCache>
                <c:ptCount val="15"/>
                <c:pt idx="0">
                  <c:v>Warszawa im. Chopina</c:v>
                </c:pt>
                <c:pt idx="1">
                  <c:v>Kraków - Balice</c:v>
                </c:pt>
                <c:pt idx="2">
                  <c:v>Gdańsk im. Lecha Wałęsy</c:v>
                </c:pt>
                <c:pt idx="3">
                  <c:v>Katowice - Pyrzowice</c:v>
                </c:pt>
                <c:pt idx="4">
                  <c:v>Wrocław - Strachowice</c:v>
                </c:pt>
                <c:pt idx="5">
                  <c:v>Szczecin - Goleniów</c:v>
                </c:pt>
                <c:pt idx="6">
                  <c:v>Olsztyn-Mazury*</c:v>
                </c:pt>
                <c:pt idx="7">
                  <c:v>Poznań - Ławica</c:v>
                </c:pt>
                <c:pt idx="8">
                  <c:v>Warszawa-Modlin</c:v>
                </c:pt>
                <c:pt idx="9">
                  <c:v>Rzeszów - Jasionka</c:v>
                </c:pt>
                <c:pt idx="10">
                  <c:v>Radom - Sadków*</c:v>
                </c:pt>
                <c:pt idx="11">
                  <c:v>Port Lotniczy Lublin</c:v>
                </c:pt>
                <c:pt idx="12">
                  <c:v>Zielona Góra - Babimost</c:v>
                </c:pt>
                <c:pt idx="13">
                  <c:v>Łódź - Lublinek</c:v>
                </c:pt>
                <c:pt idx="14">
                  <c:v>Bydgoszcz - Szwederowo</c:v>
                </c:pt>
              </c:strCache>
            </c:strRef>
          </c:cat>
          <c:val>
            <c:numRef>
              <c:f>Arkusz5!$B$1:$B$15</c:f>
              <c:numCache>
                <c:formatCode>General</c:formatCode>
                <c:ptCount val="15"/>
                <c:pt idx="0">
                  <c:v>1389343</c:v>
                </c:pt>
                <c:pt idx="1">
                  <c:v>401563</c:v>
                </c:pt>
                <c:pt idx="2">
                  <c:v>283352</c:v>
                </c:pt>
                <c:pt idx="3">
                  <c:v>235038</c:v>
                </c:pt>
                <c:pt idx="4">
                  <c:v>197841</c:v>
                </c:pt>
                <c:pt idx="5">
                  <c:v>42994</c:v>
                </c:pt>
                <c:pt idx="6">
                  <c:v>39914</c:v>
                </c:pt>
                <c:pt idx="7">
                  <c:v>18374</c:v>
                </c:pt>
                <c:pt idx="8">
                  <c:v>11053</c:v>
                </c:pt>
                <c:pt idx="9">
                  <c:v>8583</c:v>
                </c:pt>
                <c:pt idx="10">
                  <c:v>3007</c:v>
                </c:pt>
                <c:pt idx="11">
                  <c:v>1439</c:v>
                </c:pt>
                <c:pt idx="12">
                  <c:v>1011</c:v>
                </c:pt>
                <c:pt idx="13">
                  <c:v>-5272</c:v>
                </c:pt>
                <c:pt idx="14">
                  <c:v>-9577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721952"/>
        <c:axId val="176722512"/>
      </c:barChart>
      <c:lineChart>
        <c:grouping val="standard"/>
        <c:varyColors val="0"/>
        <c:ser>
          <c:idx val="1"/>
          <c:order val="1"/>
          <c:tx>
            <c:v>dynamika</c:v>
          </c:tx>
          <c:spPr>
            <a:ln w="25400">
              <a:solidFill>
                <a:srgbClr val="FF0000"/>
              </a:solidFill>
            </a:ln>
          </c:spPr>
          <c:marker>
            <c:symbol val="diamond"/>
            <c:size val="5"/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2.5537078373015873E-2"/>
                  <c:y val="-3.88136363636363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1544642857142856E-2"/>
                  <c:y val="4.45702020202020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3670138888888831E-2"/>
                  <c:y val="-4.2020707070707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2568948412698411E-2"/>
                  <c:y val="-4.2020707070707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7.370535714285714E-3"/>
                  <c:y val="-4.2020707070707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7844246031746032E-2"/>
                  <c:y val="-4.20207070707071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0994047619047619E-2"/>
                  <c:y val="-4.2020707070707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1355034722222107E-2"/>
                  <c:y val="-4.2020707070707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5245039682539683E-2"/>
                  <c:y val="-4.2020707070707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Arkusz5!$A$1:$A$15</c:f>
              <c:strCache>
                <c:ptCount val="15"/>
                <c:pt idx="0">
                  <c:v>Warszawa im. Chopina</c:v>
                </c:pt>
                <c:pt idx="1">
                  <c:v>Kraków - Balice</c:v>
                </c:pt>
                <c:pt idx="2">
                  <c:v>Gdańsk im. Lecha Wałęsy</c:v>
                </c:pt>
                <c:pt idx="3">
                  <c:v>Katowice - Pyrzowice</c:v>
                </c:pt>
                <c:pt idx="4">
                  <c:v>Wrocław - Strachowice</c:v>
                </c:pt>
                <c:pt idx="5">
                  <c:v>Szczecin - Goleniów</c:v>
                </c:pt>
                <c:pt idx="6">
                  <c:v>Olsztyn-Mazury*</c:v>
                </c:pt>
                <c:pt idx="7">
                  <c:v>Poznań - Ławica</c:v>
                </c:pt>
                <c:pt idx="8">
                  <c:v>Warszawa-Modlin</c:v>
                </c:pt>
                <c:pt idx="9">
                  <c:v>Rzeszów - Jasionka</c:v>
                </c:pt>
                <c:pt idx="10">
                  <c:v>Radom - Sadków*</c:v>
                </c:pt>
                <c:pt idx="11">
                  <c:v>Port Lotniczy Lublin</c:v>
                </c:pt>
                <c:pt idx="12">
                  <c:v>Zielona Góra - Babimost</c:v>
                </c:pt>
                <c:pt idx="13">
                  <c:v>Łódź - Lublinek</c:v>
                </c:pt>
                <c:pt idx="14">
                  <c:v>Bydgoszcz - Szwederowo</c:v>
                </c:pt>
              </c:strCache>
            </c:strRef>
          </c:cat>
          <c:val>
            <c:numRef>
              <c:f>Arkusz5!$C$1:$C$15</c:f>
              <c:numCache>
                <c:formatCode>0%</c:formatCode>
                <c:ptCount val="15"/>
                <c:pt idx="0">
                  <c:v>0.24906279422130528</c:v>
                </c:pt>
                <c:pt idx="1">
                  <c:v>0.17420511592475174</c:v>
                </c:pt>
                <c:pt idx="2">
                  <c:v>0.15550754042975434</c:v>
                </c:pt>
                <c:pt idx="3">
                  <c:v>0.17727411575259544</c:v>
                </c:pt>
                <c:pt idx="4">
                  <c:v>0.18364658792602184</c:v>
                </c:pt>
                <c:pt idx="5">
                  <c:v>0.19460991110065007</c:v>
                </c:pt>
                <c:pt idx="6">
                  <c:v>0</c:v>
                </c:pt>
                <c:pt idx="7">
                  <c:v>2.4830736381204588E-2</c:v>
                </c:pt>
                <c:pt idx="8">
                  <c:v>7.7374597918802301E-3</c:v>
                </c:pt>
                <c:pt idx="9">
                  <c:v>2.7241478904754812E-2</c:v>
                </c:pt>
                <c:pt idx="10">
                  <c:v>0</c:v>
                </c:pt>
                <c:pt idx="11">
                  <c:v>8.0480534225200184E-3</c:v>
                </c:pt>
                <c:pt idx="12">
                  <c:v>0.21864186851211076</c:v>
                </c:pt>
                <c:pt idx="13">
                  <c:v>-4.4895595599005356E-2</c:v>
                </c:pt>
                <c:pt idx="14">
                  <c:v>-6.2399822775902725E-2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723632"/>
        <c:axId val="176723072"/>
      </c:lineChart>
      <c:catAx>
        <c:axId val="176721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6722512"/>
        <c:crosses val="autoZero"/>
        <c:auto val="1"/>
        <c:lblAlgn val="ctr"/>
        <c:lblOffset val="100"/>
        <c:noMultiLvlLbl val="0"/>
      </c:catAx>
      <c:valAx>
        <c:axId val="17672251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_ ;\-#,##0\ " sourceLinked="0"/>
        <c:majorTickMark val="out"/>
        <c:minorTickMark val="none"/>
        <c:tickLblPos val="nextTo"/>
        <c:crossAx val="176721952"/>
        <c:crosses val="autoZero"/>
        <c:crossBetween val="between"/>
      </c:valAx>
      <c:valAx>
        <c:axId val="176723072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crossAx val="176723632"/>
        <c:crosses val="max"/>
        <c:crossBetween val="between"/>
      </c:valAx>
      <c:catAx>
        <c:axId val="176723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6723072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Arkusz1!$A$12</c:f>
              <c:strCache>
                <c:ptCount val="1"/>
                <c:pt idx="0">
                  <c:v>niskokosztowi</c:v>
                </c:pt>
              </c:strCache>
            </c:strRef>
          </c:tx>
          <c:spPr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Arkusz1!$B$11:$I$11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Arkusz1!$B$12:$I$12</c:f>
              <c:numCache>
                <c:formatCode>#,##0</c:formatCode>
                <c:ptCount val="8"/>
                <c:pt idx="0">
                  <c:v>4126237</c:v>
                </c:pt>
                <c:pt idx="1">
                  <c:v>4137709</c:v>
                </c:pt>
                <c:pt idx="2">
                  <c:v>4609981</c:v>
                </c:pt>
                <c:pt idx="3">
                  <c:v>5582082</c:v>
                </c:pt>
                <c:pt idx="4">
                  <c:v>5870277</c:v>
                </c:pt>
                <c:pt idx="5">
                  <c:v>7506283</c:v>
                </c:pt>
                <c:pt idx="6">
                  <c:v>8504322</c:v>
                </c:pt>
                <c:pt idx="7">
                  <c:v>9904045</c:v>
                </c:pt>
              </c:numCache>
            </c:numRef>
          </c:val>
        </c:ser>
        <c:ser>
          <c:idx val="1"/>
          <c:order val="1"/>
          <c:tx>
            <c:strRef>
              <c:f>Arkusz1!$A$13</c:f>
              <c:strCache>
                <c:ptCount val="1"/>
                <c:pt idx="0">
                  <c:v>sieciowi</c:v>
                </c:pt>
              </c:strCache>
            </c:strRef>
          </c:tx>
          <c:spPr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Arkusz1!$B$11:$I$11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Arkusz1!$B$13:$I$13</c:f>
              <c:numCache>
                <c:formatCode>#,##0</c:formatCode>
                <c:ptCount val="8"/>
                <c:pt idx="0">
                  <c:v>4105476</c:v>
                </c:pt>
                <c:pt idx="1">
                  <c:v>4604545</c:v>
                </c:pt>
                <c:pt idx="2">
                  <c:v>5471682</c:v>
                </c:pt>
                <c:pt idx="3">
                  <c:v>4770411</c:v>
                </c:pt>
                <c:pt idx="4">
                  <c:v>5248667</c:v>
                </c:pt>
                <c:pt idx="5">
                  <c:v>5197443</c:v>
                </c:pt>
                <c:pt idx="6">
                  <c:v>5770766</c:v>
                </c:pt>
                <c:pt idx="7">
                  <c:v>6580361</c:v>
                </c:pt>
              </c:numCache>
            </c:numRef>
          </c:val>
        </c:ser>
        <c:ser>
          <c:idx val="2"/>
          <c:order val="2"/>
          <c:tx>
            <c:strRef>
              <c:f>Arkusz1!$A$14</c:f>
              <c:strCache>
                <c:ptCount val="1"/>
                <c:pt idx="0">
                  <c:v>czarterowi</c:v>
                </c:pt>
              </c:strCache>
            </c:strRef>
          </c:tx>
          <c:spPr>
            <a:solidFill>
              <a:schemeClr val="accent3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Arkusz1!$B$11:$I$11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Arkusz1!$B$14:$I$14</c:f>
              <c:numCache>
                <c:formatCode>#,##0</c:formatCode>
                <c:ptCount val="8"/>
                <c:pt idx="0">
                  <c:v>826648</c:v>
                </c:pt>
                <c:pt idx="1">
                  <c:v>976982</c:v>
                </c:pt>
                <c:pt idx="2">
                  <c:v>1242362</c:v>
                </c:pt>
                <c:pt idx="3">
                  <c:v>971853</c:v>
                </c:pt>
                <c:pt idx="4">
                  <c:v>972239</c:v>
                </c:pt>
                <c:pt idx="5">
                  <c:v>1140850</c:v>
                </c:pt>
                <c:pt idx="6">
                  <c:v>1001590</c:v>
                </c:pt>
                <c:pt idx="7">
                  <c:v>1410935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912528"/>
        <c:axId val="176913088"/>
      </c:barChart>
      <c:catAx>
        <c:axId val="17691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6913088"/>
        <c:crosses val="autoZero"/>
        <c:auto val="1"/>
        <c:lblAlgn val="ctr"/>
        <c:lblOffset val="100"/>
        <c:noMultiLvlLbl val="0"/>
      </c:catAx>
      <c:valAx>
        <c:axId val="17691308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crossAx val="176912528"/>
        <c:crosses val="autoZero"/>
        <c:crossBetween val="between"/>
        <c:dispUnits>
          <c:builtInUnit val="millions"/>
          <c:dispUnitsLbl>
            <c:layout/>
          </c:dispUnitsLbl>
        </c:dispUnits>
      </c:valAx>
    </c:plotArea>
    <c:legend>
      <c:legendPos val="b"/>
      <c:layout>
        <c:manualLayout>
          <c:xMode val="edge"/>
          <c:yMode val="edge"/>
          <c:x val="0.2156901041666667"/>
          <c:y val="0.92276439393939391"/>
          <c:w val="0.65051463293650791"/>
          <c:h val="5.799318181818181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Arkusz2!$A$8</c:f>
              <c:strCache>
                <c:ptCount val="1"/>
                <c:pt idx="0">
                  <c:v>niskokosztowi</c:v>
                </c:pt>
              </c:strCache>
            </c:strRef>
          </c:tx>
          <c:spPr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Arkusz2!$B$7:$I$7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Arkusz2!$B$8:$I$8</c:f>
              <c:numCache>
                <c:formatCode>0%</c:formatCode>
                <c:ptCount val="8"/>
                <c:pt idx="0">
                  <c:v>0.45551695279090776</c:v>
                </c:pt>
                <c:pt idx="1">
                  <c:v>0.42572368856976001</c:v>
                </c:pt>
                <c:pt idx="2">
                  <c:v>0.40709738807535306</c:v>
                </c:pt>
                <c:pt idx="3">
                  <c:v>0.49292753859693089</c:v>
                </c:pt>
                <c:pt idx="4">
                  <c:v>0.48550063298190094</c:v>
                </c:pt>
                <c:pt idx="5">
                  <c:v>0.54218222356538759</c:v>
                </c:pt>
                <c:pt idx="6">
                  <c:v>0.55668660424733707</c:v>
                </c:pt>
                <c:pt idx="7">
                  <c:v>0.55344265303466411</c:v>
                </c:pt>
              </c:numCache>
            </c:numRef>
          </c:val>
        </c:ser>
        <c:ser>
          <c:idx val="1"/>
          <c:order val="1"/>
          <c:tx>
            <c:strRef>
              <c:f>Arkusz2!$A$9</c:f>
              <c:strCache>
                <c:ptCount val="1"/>
                <c:pt idx="0">
                  <c:v>sieciowi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Arkusz2!$B$7:$I$7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Arkusz2!$B$9:$I$9</c:f>
              <c:numCache>
                <c:formatCode>0%</c:formatCode>
                <c:ptCount val="8"/>
                <c:pt idx="0">
                  <c:v>0.45322503706796408</c:v>
                </c:pt>
                <c:pt idx="1">
                  <c:v>0.47375585899961686</c:v>
                </c:pt>
                <c:pt idx="2">
                  <c:v>0.48319232781630206</c:v>
                </c:pt>
                <c:pt idx="3">
                  <c:v>0.42125267101517383</c:v>
                </c:pt>
                <c:pt idx="4">
                  <c:v>0.43409044425181553</c:v>
                </c:pt>
                <c:pt idx="5">
                  <c:v>0.37541366380595548</c:v>
                </c:pt>
                <c:pt idx="6">
                  <c:v>0.3777500579641726</c:v>
                </c:pt>
                <c:pt idx="7">
                  <c:v>0.36771364122091887</c:v>
                </c:pt>
              </c:numCache>
            </c:numRef>
          </c:val>
        </c:ser>
        <c:ser>
          <c:idx val="2"/>
          <c:order val="2"/>
          <c:tx>
            <c:strRef>
              <c:f>Arkusz2!$A$10</c:f>
              <c:strCache>
                <c:ptCount val="1"/>
                <c:pt idx="0">
                  <c:v>czarterowi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Arkusz2!$B$7:$I$7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Arkusz2!$B$10:$I$10</c:f>
              <c:numCache>
                <c:formatCode>0%</c:formatCode>
                <c:ptCount val="8"/>
                <c:pt idx="0">
                  <c:v>9.1258010141128179E-2</c:v>
                </c:pt>
                <c:pt idx="1">
                  <c:v>0.10052045243062314</c:v>
                </c:pt>
                <c:pt idx="2">
                  <c:v>0.10971028410834487</c:v>
                </c:pt>
                <c:pt idx="3">
                  <c:v>8.5819790387895251E-2</c:v>
                </c:pt>
                <c:pt idx="4">
                  <c:v>8.0408922766283503E-2</c:v>
                </c:pt>
                <c:pt idx="5">
                  <c:v>8.2404112628656878E-2</c:v>
                </c:pt>
                <c:pt idx="6">
                  <c:v>6.5563337788490397E-2</c:v>
                </c:pt>
                <c:pt idx="7">
                  <c:v>7.8843705744416945E-2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7359280"/>
        <c:axId val="177359840"/>
      </c:barChart>
      <c:catAx>
        <c:axId val="177359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7359840"/>
        <c:crosses val="autoZero"/>
        <c:auto val="1"/>
        <c:lblAlgn val="ctr"/>
        <c:lblOffset val="100"/>
        <c:noMultiLvlLbl val="0"/>
      </c:catAx>
      <c:valAx>
        <c:axId val="1773598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773592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965113735783029"/>
          <c:y val="0.88850503062117236"/>
          <c:w val="0.85291994750656164"/>
          <c:h val="8.371719160104987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AAA-4347-99F5-1FE7DDA81D98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AAA-4347-99F5-1FE7DDA81D98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B_ACI!$C$48:$C$49</c:f>
              <c:strCache>
                <c:ptCount val="2"/>
                <c:pt idx="0">
                  <c:v>Polska</c:v>
                </c:pt>
                <c:pt idx="1">
                  <c:v>Porty ACI</c:v>
                </c:pt>
              </c:strCache>
            </c:strRef>
          </c:cat>
          <c:val>
            <c:numRef>
              <c:f>B_ACI!$D$48:$D$49</c:f>
              <c:numCache>
                <c:formatCode>0.00%</c:formatCode>
                <c:ptCount val="2"/>
                <c:pt idx="0">
                  <c:v>0.27967913173109538</c:v>
                </c:pt>
                <c:pt idx="1">
                  <c:v>4.8000000000000001E-2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AAA-4347-99F5-1FE7DDA81D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122704"/>
        <c:axId val="177123264"/>
      </c:barChart>
      <c:catAx>
        <c:axId val="177122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177123264"/>
        <c:crosses val="autoZero"/>
        <c:auto val="1"/>
        <c:lblAlgn val="ctr"/>
        <c:lblOffset val="100"/>
        <c:noMultiLvlLbl val="0"/>
      </c:catAx>
      <c:valAx>
        <c:axId val="17712326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0%" sourceLinked="1"/>
        <c:majorTickMark val="out"/>
        <c:minorTickMark val="none"/>
        <c:tickLblPos val="nextTo"/>
        <c:crossAx val="17712270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b="1" i="0" baseline="0">
          <a:solidFill>
            <a:schemeClr val="tx2">
              <a:lumMod val="50000"/>
            </a:schemeClr>
          </a:solidFill>
        </a:defRPr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21E-476F-B04A-8F8758E3027B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21E-476F-B04A-8F8758E3027B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B_ACI!$C$46:$C$47</c:f>
              <c:strCache>
                <c:ptCount val="2"/>
                <c:pt idx="0">
                  <c:v>Polska</c:v>
                </c:pt>
                <c:pt idx="1">
                  <c:v>Porty ACI</c:v>
                </c:pt>
              </c:strCache>
            </c:strRef>
          </c:cat>
          <c:val>
            <c:numRef>
              <c:f>B_ACI!$D$46:$D$47</c:f>
              <c:numCache>
                <c:formatCode>0.00%</c:formatCode>
                <c:ptCount val="2"/>
                <c:pt idx="0">
                  <c:v>0.15873026009387292</c:v>
                </c:pt>
                <c:pt idx="1">
                  <c:v>0.105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21E-476F-B04A-8F8758E302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125504"/>
        <c:axId val="177126064"/>
      </c:barChart>
      <c:catAx>
        <c:axId val="177125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177126064"/>
        <c:crosses val="autoZero"/>
        <c:auto val="1"/>
        <c:lblAlgn val="ctr"/>
        <c:lblOffset val="100"/>
        <c:noMultiLvlLbl val="0"/>
      </c:catAx>
      <c:valAx>
        <c:axId val="17712606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0%" sourceLinked="1"/>
        <c:majorTickMark val="out"/>
        <c:minorTickMark val="none"/>
        <c:tickLblPos val="nextTo"/>
        <c:crossAx val="17712550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b="1" i="0" baseline="0">
          <a:solidFill>
            <a:schemeClr val="tx2">
              <a:lumMod val="50000"/>
            </a:schemeClr>
          </a:solidFill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852526246719178E-2"/>
          <c:y val="4.3288245800389438E-2"/>
          <c:w val="0.83705360072178481"/>
          <c:h val="0.78694808261268889"/>
        </c:manualLayout>
      </c:layout>
      <c:lineChart>
        <c:grouping val="standar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wykonanie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Arkusz1!$B$1:$AB$1</c:f>
              <c:strCache>
                <c:ptCount val="2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  <c:pt idx="22">
                  <c:v>2026</c:v>
                </c:pt>
                <c:pt idx="23">
                  <c:v>2027</c:v>
                </c:pt>
                <c:pt idx="24">
                  <c:v>2028</c:v>
                </c:pt>
                <c:pt idx="25">
                  <c:v>2029</c:v>
                </c:pt>
                <c:pt idx="26">
                  <c:v>2030</c:v>
                </c:pt>
              </c:strCache>
            </c:strRef>
          </c:cat>
          <c:val>
            <c:numRef>
              <c:f>Arkusz1!$B$2:$AB$2</c:f>
              <c:numCache>
                <c:formatCode>#,##0</c:formatCode>
                <c:ptCount val="27"/>
                <c:pt idx="0">
                  <c:v>8834912</c:v>
                </c:pt>
                <c:pt idx="1">
                  <c:v>11501242</c:v>
                </c:pt>
                <c:pt idx="2">
                  <c:v>15357075</c:v>
                </c:pt>
                <c:pt idx="3">
                  <c:v>18796935</c:v>
                </c:pt>
                <c:pt idx="4">
                  <c:v>20628851</c:v>
                </c:pt>
                <c:pt idx="5">
                  <c:v>18926259</c:v>
                </c:pt>
                <c:pt idx="6">
                  <c:v>20466876</c:v>
                </c:pt>
                <c:pt idx="7">
                  <c:v>21711135</c:v>
                </c:pt>
                <c:pt idx="8">
                  <c:v>24429536</c:v>
                </c:pt>
                <c:pt idx="9">
                  <c:v>24982623</c:v>
                </c:pt>
                <c:pt idx="10">
                  <c:v>27052316</c:v>
                </c:pt>
                <c:pt idx="11">
                  <c:v>30391322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851-44B2-8140-F65E6262730F}"/>
            </c:ext>
          </c:extLst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pesymistyczna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Arkusz1!$B$1:$AB$1</c:f>
              <c:strCache>
                <c:ptCount val="2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  <c:pt idx="22">
                  <c:v>2026</c:v>
                </c:pt>
                <c:pt idx="23">
                  <c:v>2027</c:v>
                </c:pt>
                <c:pt idx="24">
                  <c:v>2028</c:v>
                </c:pt>
                <c:pt idx="25">
                  <c:v>2029</c:v>
                </c:pt>
                <c:pt idx="26">
                  <c:v>2030</c:v>
                </c:pt>
              </c:strCache>
            </c:strRef>
          </c:cat>
          <c:val>
            <c:numRef>
              <c:f>Arkusz1!$B$3:$AB$3</c:f>
              <c:numCache>
                <c:formatCode>General</c:formatCode>
                <c:ptCount val="27"/>
                <c:pt idx="12" formatCode="#,##0">
                  <c:v>31466897.485574398</c:v>
                </c:pt>
                <c:pt idx="13" formatCode="#,##0">
                  <c:v>32096235.4352859</c:v>
                </c:pt>
                <c:pt idx="14" formatCode="#,##0">
                  <c:v>32738160.143991601</c:v>
                </c:pt>
                <c:pt idx="15" formatCode="#,##0">
                  <c:v>33392923.346871499</c:v>
                </c:pt>
                <c:pt idx="16" formatCode="#,##0">
                  <c:v>34060781.813808903</c:v>
                </c:pt>
                <c:pt idx="17" formatCode="#,##0">
                  <c:v>34741997.450085104</c:v>
                </c:pt>
                <c:pt idx="18" formatCode="#,##0">
                  <c:v>35436837.399086803</c:v>
                </c:pt>
                <c:pt idx="19" formatCode="#,##0">
                  <c:v>36145574.147068515</c:v>
                </c:pt>
                <c:pt idx="20" formatCode="#,##0">
                  <c:v>36868485.63000989</c:v>
                </c:pt>
                <c:pt idx="21" formatCode="#,##0">
                  <c:v>37605855.342610091</c:v>
                </c:pt>
                <c:pt idx="22" formatCode="#,##0">
                  <c:v>38357972.449462295</c:v>
                </c:pt>
                <c:pt idx="23" formatCode="#,##0">
                  <c:v>39125131.898451537</c:v>
                </c:pt>
                <c:pt idx="24" formatCode="#,##0">
                  <c:v>39907634.536420569</c:v>
                </c:pt>
                <c:pt idx="25" formatCode="#,##0">
                  <c:v>40705787.22714898</c:v>
                </c:pt>
                <c:pt idx="26" formatCode="#,##0">
                  <c:v>41519902.971691959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851-44B2-8140-F65E6262730F}"/>
            </c:ext>
          </c:extLst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realistyczna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Arkusz1!$B$1:$AB$1</c:f>
              <c:strCache>
                <c:ptCount val="2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  <c:pt idx="22">
                  <c:v>2026</c:v>
                </c:pt>
                <c:pt idx="23">
                  <c:v>2027</c:v>
                </c:pt>
                <c:pt idx="24">
                  <c:v>2028</c:v>
                </c:pt>
                <c:pt idx="25">
                  <c:v>2029</c:v>
                </c:pt>
                <c:pt idx="26">
                  <c:v>2030</c:v>
                </c:pt>
              </c:strCache>
            </c:strRef>
          </c:cat>
          <c:val>
            <c:numRef>
              <c:f>Arkusz1!$B$4:$AB$4</c:f>
              <c:numCache>
                <c:formatCode>General</c:formatCode>
                <c:ptCount val="27"/>
                <c:pt idx="12" formatCode="#,##0">
                  <c:v>31466897.485574398</c:v>
                </c:pt>
                <c:pt idx="13" formatCode="#,##0">
                  <c:v>32568238.8975695</c:v>
                </c:pt>
                <c:pt idx="14" formatCode="#,##0">
                  <c:v>33708127.258984499</c:v>
                </c:pt>
                <c:pt idx="15" formatCode="#,##0">
                  <c:v>34887911.713048898</c:v>
                </c:pt>
                <c:pt idx="16" formatCode="#,##0">
                  <c:v>36108988.623005599</c:v>
                </c:pt>
                <c:pt idx="17" formatCode="#,##0">
                  <c:v>37372803.224810801</c:v>
                </c:pt>
                <c:pt idx="18" formatCode="#,##0">
                  <c:v>38680851.3376792</c:v>
                </c:pt>
                <c:pt idx="19" formatCode="#,##0">
                  <c:v>40034681.134497948</c:v>
                </c:pt>
                <c:pt idx="20" formatCode="#,##0">
                  <c:v>41435894.974205375</c:v>
                </c:pt>
                <c:pt idx="21" formatCode="#,##0">
                  <c:v>42886151.298302561</c:v>
                </c:pt>
                <c:pt idx="22" formatCode="#,##0">
                  <c:v>44387166.593743145</c:v>
                </c:pt>
                <c:pt idx="23" formatCode="#,##0">
                  <c:v>45940717.424524158</c:v>
                </c:pt>
                <c:pt idx="24" formatCode="#,##0">
                  <c:v>47548642.534382492</c:v>
                </c:pt>
                <c:pt idx="25" formatCode="#,##0">
                  <c:v>49212845.023085877</c:v>
                </c:pt>
                <c:pt idx="26" formatCode="#,##0">
                  <c:v>50935294.598893881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851-44B2-8140-F65E6262730F}"/>
            </c:ext>
          </c:extLst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optymistyczna</c:v>
                </c:pt>
              </c:strCache>
            </c:strRef>
          </c:tx>
          <c:spPr>
            <a:ln w="28575" cap="rnd">
              <a:solidFill>
                <a:srgbClr val="00FF00"/>
              </a:solidFill>
              <a:round/>
            </a:ln>
            <a:effectLst/>
          </c:spPr>
          <c:marker>
            <c:symbol val="none"/>
          </c:marker>
          <c:cat>
            <c:strRef>
              <c:f>Arkusz1!$B$1:$AB$1</c:f>
              <c:strCache>
                <c:ptCount val="2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  <c:pt idx="22">
                  <c:v>2026</c:v>
                </c:pt>
                <c:pt idx="23">
                  <c:v>2027</c:v>
                </c:pt>
                <c:pt idx="24">
                  <c:v>2028</c:v>
                </c:pt>
                <c:pt idx="25">
                  <c:v>2029</c:v>
                </c:pt>
                <c:pt idx="26">
                  <c:v>2030</c:v>
                </c:pt>
              </c:strCache>
            </c:strRef>
          </c:cat>
          <c:val>
            <c:numRef>
              <c:f>Arkusz1!$B$5:$AB$5</c:f>
              <c:numCache>
                <c:formatCode>General</c:formatCode>
                <c:ptCount val="27"/>
                <c:pt idx="12" formatCode="#,##0">
                  <c:v>31466897.485574398</c:v>
                </c:pt>
                <c:pt idx="13" formatCode="#,##0">
                  <c:v>33040242.3598531</c:v>
                </c:pt>
                <c:pt idx="14" formatCode="#,##0">
                  <c:v>34692254.477845803</c:v>
                </c:pt>
                <c:pt idx="15" formatCode="#,##0">
                  <c:v>36426867.201738097</c:v>
                </c:pt>
                <c:pt idx="16" formatCode="#,##0">
                  <c:v>38248210.561825</c:v>
                </c:pt>
                <c:pt idx="17" formatCode="#,##0">
                  <c:v>40160621.089916199</c:v>
                </c:pt>
                <c:pt idx="18" formatCode="#,##0">
                  <c:v>42168652.1444121</c:v>
                </c:pt>
                <c:pt idx="19" formatCode="#,##0">
                  <c:v>44277084.751632661</c:v>
                </c:pt>
                <c:pt idx="20" formatCode="#,##0">
                  <c:v>46490938.989214294</c:v>
                </c:pt>
                <c:pt idx="21" formatCode="#,##0">
                  <c:v>48815485.938675009</c:v>
                </c:pt>
                <c:pt idx="22" formatCode="#,##0">
                  <c:v>51256260.235608764</c:v>
                </c:pt>
                <c:pt idx="23" formatCode="#,##0">
                  <c:v>53819073.247389205</c:v>
                </c:pt>
                <c:pt idx="24" formatCode="#,##0">
                  <c:v>56510026.909758672</c:v>
                </c:pt>
                <c:pt idx="25" formatCode="#,##0">
                  <c:v>59335528.255246609</c:v>
                </c:pt>
                <c:pt idx="26" formatCode="#,##0">
                  <c:v>62302304.668008938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851-44B2-8140-F65E62627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105056"/>
        <c:axId val="181105616"/>
      </c:lineChart>
      <c:catAx>
        <c:axId val="181105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181105616"/>
        <c:crosses val="autoZero"/>
        <c:auto val="1"/>
        <c:lblAlgn val="ctr"/>
        <c:lblOffset val="100"/>
        <c:noMultiLvlLbl val="0"/>
      </c:catAx>
      <c:valAx>
        <c:axId val="18110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181105056"/>
        <c:crosses val="autoZero"/>
        <c:crossBetween val="between"/>
        <c:dispUnits>
          <c:builtInUnit val="millions"/>
          <c:dispUnitsLbl>
            <c:layout/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3820812071378201"/>
          <c:w val="0.99308091371391072"/>
          <c:h val="6.1791879286218036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 i="0" baseline="0">
          <a:solidFill>
            <a:schemeClr val="tx2">
              <a:lumMod val="50000"/>
            </a:schemeClr>
          </a:solidFill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[2]mobilność!$D$2</c:f>
              <c:strCache>
                <c:ptCount val="1"/>
                <c:pt idx="0">
                  <c:v>mobilność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Pt>
            <c:idx val="22"/>
            <c:invertIfNegative val="0"/>
            <c:bubble3D val="0"/>
            <c:spPr>
              <a:solidFill>
                <a:srgbClr val="FF0000"/>
              </a:solidFill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([2]mobilność!$A$8:$A$16,[2]mobilność!$A$18:$A$34)</c:f>
              <c:strCache>
                <c:ptCount val="26"/>
                <c:pt idx="0">
                  <c:v>Norway</c:v>
                </c:pt>
                <c:pt idx="1">
                  <c:v>Ireland</c:v>
                </c:pt>
                <c:pt idx="2">
                  <c:v>Denmark</c:v>
                </c:pt>
                <c:pt idx="3">
                  <c:v>Luxembourg</c:v>
                </c:pt>
                <c:pt idx="4">
                  <c:v>Spain</c:v>
                </c:pt>
                <c:pt idx="5">
                  <c:v>Netherlands</c:v>
                </c:pt>
                <c:pt idx="6">
                  <c:v>Portugal</c:v>
                </c:pt>
                <c:pt idx="7">
                  <c:v>United Kingdom</c:v>
                </c:pt>
                <c:pt idx="8">
                  <c:v>Sweden</c:v>
                </c:pt>
                <c:pt idx="9">
                  <c:v>Finland</c:v>
                </c:pt>
                <c:pt idx="10">
                  <c:v>Austria</c:v>
                </c:pt>
                <c:pt idx="11">
                  <c:v>Latvia</c:v>
                </c:pt>
                <c:pt idx="12">
                  <c:v>Belgium</c:v>
                </c:pt>
                <c:pt idx="13">
                  <c:v>Germany </c:v>
                </c:pt>
                <c:pt idx="14">
                  <c:v>Italy</c:v>
                </c:pt>
                <c:pt idx="15">
                  <c:v>France</c:v>
                </c:pt>
                <c:pt idx="16">
                  <c:v>Croatia</c:v>
                </c:pt>
                <c:pt idx="17">
                  <c:v>Estonia</c:v>
                </c:pt>
                <c:pt idx="18">
                  <c:v>Lithuania</c:v>
                </c:pt>
                <c:pt idx="19">
                  <c:v>Czech Republic</c:v>
                </c:pt>
                <c:pt idx="20">
                  <c:v>Bulgaria</c:v>
                </c:pt>
                <c:pt idx="21">
                  <c:v>Hungary</c:v>
                </c:pt>
                <c:pt idx="22">
                  <c:v>Poland</c:v>
                </c:pt>
                <c:pt idx="23">
                  <c:v>Romania</c:v>
                </c:pt>
                <c:pt idx="24">
                  <c:v>Slovenia</c:v>
                </c:pt>
                <c:pt idx="25">
                  <c:v>Slovakia</c:v>
                </c:pt>
              </c:strCache>
            </c:strRef>
          </c:cat>
          <c:val>
            <c:numRef>
              <c:f>([2]mobilność!$D$8:$D$16,[2]mobilność!$D$18:$D$34)</c:f>
              <c:numCache>
                <c:formatCode>General</c:formatCode>
                <c:ptCount val="26"/>
                <c:pt idx="0">
                  <c:v>7.4208003378694212</c:v>
                </c:pt>
                <c:pt idx="1">
                  <c:v>7.0619501316605566</c:v>
                </c:pt>
                <c:pt idx="2">
                  <c:v>5.8076203483744324</c:v>
                </c:pt>
                <c:pt idx="3">
                  <c:v>5.3010029167362394</c:v>
                </c:pt>
                <c:pt idx="4">
                  <c:v>4.1819787117489691</c:v>
                </c:pt>
                <c:pt idx="5">
                  <c:v>4.1786867025712384</c:v>
                </c:pt>
                <c:pt idx="6">
                  <c:v>3.9137419417894592</c:v>
                </c:pt>
                <c:pt idx="7">
                  <c:v>3.8393152757299345</c:v>
                </c:pt>
                <c:pt idx="8">
                  <c:v>3.701189707361638</c:v>
                </c:pt>
                <c:pt idx="9">
                  <c:v>3.3073693202160257</c:v>
                </c:pt>
                <c:pt idx="10">
                  <c:v>3.1927973040932405</c:v>
                </c:pt>
                <c:pt idx="11">
                  <c:v>2.7245077780731646</c:v>
                </c:pt>
                <c:pt idx="12">
                  <c:v>2.694903446217169</c:v>
                </c:pt>
                <c:pt idx="13">
                  <c:v>2.4810473376797133</c:v>
                </c:pt>
                <c:pt idx="14">
                  <c:v>2.2225951932188792</c:v>
                </c:pt>
                <c:pt idx="15">
                  <c:v>2.1988976432655187</c:v>
                </c:pt>
                <c:pt idx="16">
                  <c:v>1.7774959316652292</c:v>
                </c:pt>
                <c:pt idx="17">
                  <c:v>1.6872305868324207</c:v>
                </c:pt>
                <c:pt idx="18">
                  <c:v>1.6409144404028122</c:v>
                </c:pt>
                <c:pt idx="19">
                  <c:v>1.3123710474437229</c:v>
                </c:pt>
                <c:pt idx="20">
                  <c:v>1.3020079425753082</c:v>
                </c:pt>
                <c:pt idx="21">
                  <c:v>1.1865882758086772</c:v>
                </c:pt>
                <c:pt idx="22">
                  <c:v>0.88399914145224656</c:v>
                </c:pt>
                <c:pt idx="23">
                  <c:v>0.7657234814749615</c:v>
                </c:pt>
                <c:pt idx="24">
                  <c:v>0.6813358450394934</c:v>
                </c:pt>
                <c:pt idx="25">
                  <c:v>0.40616828025644541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7"/>
        <c:axId val="177249728"/>
        <c:axId val="177250288"/>
      </c:barChart>
      <c:catAx>
        <c:axId val="177249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pl-PL"/>
          </a:p>
        </c:txPr>
        <c:crossAx val="177250288"/>
        <c:crosses val="autoZero"/>
        <c:auto val="1"/>
        <c:lblAlgn val="ctr"/>
        <c:lblOffset val="100"/>
        <c:noMultiLvlLbl val="0"/>
      </c:catAx>
      <c:valAx>
        <c:axId val="177250288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17724972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[2]mobilność!$I$32</c:f>
              <c:strCache>
                <c:ptCount val="1"/>
                <c:pt idx="0">
                  <c:v>mobilność</c:v>
                </c:pt>
              </c:strCache>
            </c:strRef>
          </c:tx>
          <c:spPr>
            <a:solidFill>
              <a:srgbClr val="4BACC6">
                <a:lumMod val="60000"/>
                <a:lumOff val="40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[2]mobilność!$F$32:$F$40</c:f>
              <c:numCache>
                <c:formatCode>General</c:formatCode>
                <c:ptCount val="9"/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2017</c:v>
                </c:pt>
                <c:pt idx="5">
                  <c:v>2020</c:v>
                </c:pt>
                <c:pt idx="6">
                  <c:v>2025</c:v>
                </c:pt>
                <c:pt idx="7">
                  <c:v>2030</c:v>
                </c:pt>
                <c:pt idx="8">
                  <c:v>2035</c:v>
                </c:pt>
              </c:numCache>
            </c:numRef>
          </c:cat>
          <c:val>
            <c:numRef>
              <c:f>[2]mobilność!$I$33:$I$40</c:f>
              <c:numCache>
                <c:formatCode>General</c:formatCode>
                <c:ptCount val="8"/>
                <c:pt idx="0">
                  <c:v>0.30140773645726865</c:v>
                </c:pt>
                <c:pt idx="1">
                  <c:v>0.53114256423566053</c:v>
                </c:pt>
                <c:pt idx="2">
                  <c:v>0.79029169810338995</c:v>
                </c:pt>
                <c:pt idx="3">
                  <c:v>1.0227195782471199</c:v>
                </c:pt>
                <c:pt idx="4">
                  <c:v>1.3072076254057259</c:v>
                </c:pt>
                <c:pt idx="5">
                  <c:v>1.7305247513928295</c:v>
                </c:pt>
                <c:pt idx="6">
                  <c:v>2.1492417195147531</c:v>
                </c:pt>
                <c:pt idx="7">
                  <c:v>2.5896945019711488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77562016"/>
        <c:axId val="177561456"/>
      </c:barChart>
      <c:lineChart>
        <c:grouping val="standard"/>
        <c:varyColors val="0"/>
        <c:ser>
          <c:idx val="0"/>
          <c:order val="0"/>
          <c:tx>
            <c:strRef>
              <c:f>[2]mobilność!$G$32</c:f>
              <c:strCache>
                <c:ptCount val="1"/>
                <c:pt idx="0">
                  <c:v>pax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diamond"/>
            <c:size val="7"/>
            <c:spPr>
              <a:solidFill>
                <a:schemeClr val="accent2">
                  <a:lumMod val="75000"/>
                </a:schemeClr>
              </a:solidFill>
            </c:spPr>
          </c:marker>
          <c:cat>
            <c:numRef>
              <c:f>[2]mobilność!$F$33:$F$40</c:f>
              <c:numCache>
                <c:formatCode>General</c:formatCode>
                <c:ptCount val="8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2017</c:v>
                </c:pt>
                <c:pt idx="4">
                  <c:v>2020</c:v>
                </c:pt>
                <c:pt idx="5">
                  <c:v>2025</c:v>
                </c:pt>
                <c:pt idx="6">
                  <c:v>2030</c:v>
                </c:pt>
                <c:pt idx="7">
                  <c:v>2035</c:v>
                </c:pt>
              </c:numCache>
            </c:numRef>
          </c:cat>
          <c:val>
            <c:numRef>
              <c:f>[2]mobilność!$G$33:$G$40</c:f>
              <c:numCache>
                <c:formatCode>General</c:formatCode>
                <c:ptCount val="8"/>
                <c:pt idx="0">
                  <c:v>11500.815000000001</c:v>
                </c:pt>
                <c:pt idx="1">
                  <c:v>20464.922999999999</c:v>
                </c:pt>
                <c:pt idx="2">
                  <c:v>30376.441999999999</c:v>
                </c:pt>
                <c:pt idx="3">
                  <c:v>39300.045233302073</c:v>
                </c:pt>
                <c:pt idx="4">
                  <c:v>49852.977210098165</c:v>
                </c:pt>
                <c:pt idx="5">
                  <c:v>65311.734642316776</c:v>
                </c:pt>
                <c:pt idx="6">
                  <c:v>79919.553340156097</c:v>
                </c:pt>
                <c:pt idx="7">
                  <c:v>94461.69665389962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560336"/>
        <c:axId val="177560896"/>
      </c:lineChart>
      <c:catAx>
        <c:axId val="17756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50" b="1"/>
            </a:pPr>
            <a:endParaRPr lang="pl-PL"/>
          </a:p>
        </c:txPr>
        <c:crossAx val="177560896"/>
        <c:crosses val="autoZero"/>
        <c:auto val="1"/>
        <c:lblAlgn val="ctr"/>
        <c:lblOffset val="100"/>
        <c:noMultiLvlLbl val="0"/>
      </c:catAx>
      <c:valAx>
        <c:axId val="17756089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1050" b="1">
                <a:solidFill>
                  <a:sysClr val="windowText" lastClr="000000"/>
                </a:solidFill>
              </a:defRPr>
            </a:pPr>
            <a:endParaRPr lang="pl-PL"/>
          </a:p>
        </c:txPr>
        <c:crossAx val="177560336"/>
        <c:crosses val="autoZero"/>
        <c:crossBetween val="between"/>
        <c:dispUnits>
          <c:builtInUnit val="thousands"/>
        </c:dispUnits>
      </c:valAx>
      <c:valAx>
        <c:axId val="17756145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ysClr val="windowText" lastClr="000000"/>
                </a:solidFill>
              </a:defRPr>
            </a:pPr>
            <a:endParaRPr lang="pl-PL"/>
          </a:p>
        </c:txPr>
        <c:crossAx val="177562016"/>
        <c:crosses val="max"/>
        <c:crossBetween val="between"/>
      </c:valAx>
      <c:catAx>
        <c:axId val="177562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77561456"/>
        <c:crosses val="autoZero"/>
        <c:auto val="1"/>
        <c:lblAlgn val="ctr"/>
        <c:lblOffset val="100"/>
        <c:noMultiLvlLbl val="0"/>
      </c:catAx>
      <c:spPr>
        <a:noFill/>
      </c:spPr>
    </c:plotArea>
    <c:legend>
      <c:legendPos val="b"/>
      <c:layout/>
      <c:overlay val="0"/>
      <c:txPr>
        <a:bodyPr/>
        <a:lstStyle/>
        <a:p>
          <a:pPr>
            <a:defRPr sz="1200" b="1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EDC17-B394-F24A-A827-F733D28EAC10}" type="datetimeFigureOut">
              <a:rPr lang="pl-PL" smtClean="0"/>
              <a:t>2017-10-27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5CB3D-5B97-C04F-A65A-C4750040DA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61219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45A27-6635-47A2-8275-583333642CB8}" type="datetimeFigureOut">
              <a:rPr lang="pl-PL" smtClean="0"/>
              <a:pPr/>
              <a:t>2017-10-27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502D6-EEE7-4287-9E23-120748E4AF5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3846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1260-1351-4066-8060-561DEB6DEFF6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541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1260-1351-4066-8060-561DEB6DEFF6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0751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1260-1351-4066-8060-561DEB6DEFF6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620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1260-1351-4066-8060-561DEB6DEFF6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3424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1260-1351-4066-8060-561DEB6DEFF6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9737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1260-1351-4066-8060-561DEB6DEFF6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541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pl-PL" b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1260-1351-4066-8060-561DEB6DEFF6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4563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1260-1351-4066-8060-561DEB6DEFF6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9458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1260-1351-4066-8060-561DEB6DEFF6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541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1260-1351-4066-8060-561DEB6DEFF6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541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502D6-EEE7-4287-9E23-120748E4AF5F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2704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1260-1351-4066-8060-561DEB6DEFF6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3098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1260-1351-4066-8060-561DEB6DEFF6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4264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1260-1351-4066-8060-561DEB6DEFF6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0022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C61ED-E09E-124A-9128-59D70743EBEF}" type="datetime1">
              <a:rPr lang="pl-PL" smtClean="0"/>
              <a:t>2017-10-27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Źródło: ULC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E564-6A5E-A34C-9A36-95D1E3EED404}" type="datetime1">
              <a:rPr lang="pl-PL" smtClean="0"/>
              <a:t>2017-10-27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Źródło: ULC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E91B-09FB-5749-AF09-CF77834054C4}" type="datetime1">
              <a:rPr lang="pl-PL" smtClean="0"/>
              <a:t>2017-10-27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Źródło: ULC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A57A-C92A-5E4F-8D61-3B8BBECEAC58}" type="datetime1">
              <a:rPr lang="pl-PL" smtClean="0"/>
              <a:t>2017-10-27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Źródło: ULC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A33B-7E78-574A-9215-9B2AD4E887A1}" type="datetime1">
              <a:rPr lang="pl-PL" smtClean="0"/>
              <a:t>2017-10-27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Źródło: ULC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8AA2E-7268-7F40-BBBF-2D1EB0BD7919}" type="datetime1">
              <a:rPr lang="pl-PL" smtClean="0"/>
              <a:t>2017-10-27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Źródło: ULC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3084-A118-E546-95BB-653673E0D774}" type="datetime1">
              <a:rPr lang="pl-PL" smtClean="0"/>
              <a:t>2017-10-27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Źródło: ULC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35B8-81A2-5742-A242-85F46C456E05}" type="datetime1">
              <a:rPr lang="pl-PL" smtClean="0"/>
              <a:t>2017-10-27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Źródło: ULC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DDEE-59E8-1C49-A05C-E6A343F76742}" type="datetime1">
              <a:rPr lang="pl-PL" smtClean="0"/>
              <a:t>2017-10-27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Źródło: ULC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89D8-D8F2-E54F-8523-5EC9D206E3D4}" type="datetime1">
              <a:rPr lang="pl-PL" smtClean="0"/>
              <a:t>2017-10-27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Źródło: ULC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2FF3-C0C7-E449-80C0-AFDB3FAB3289}" type="datetime1">
              <a:rPr lang="pl-PL" smtClean="0"/>
              <a:t>2017-10-27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Źródło: ULC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D042A-AC48-A445-B938-EAC859C745A8}" type="datetime1">
              <a:rPr lang="pl-PL" smtClean="0"/>
              <a:t>2017-10-27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Źródło: ULC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16"/>
          <p:cNvGrpSpPr/>
          <p:nvPr/>
        </p:nvGrpSpPr>
        <p:grpSpPr>
          <a:xfrm>
            <a:off x="1" y="240121"/>
            <a:ext cx="9144000" cy="1244663"/>
            <a:chOff x="-9077" y="-235204"/>
            <a:chExt cx="9144000" cy="1687166"/>
          </a:xfrm>
        </p:grpSpPr>
        <p:sp>
          <p:nvSpPr>
            <p:cNvPr id="12" name="Prostokąt 11"/>
            <p:cNvSpPr/>
            <p:nvPr/>
          </p:nvSpPr>
          <p:spPr>
            <a:xfrm>
              <a:off x="-9077" y="-235204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-9077" y="1393543"/>
              <a:ext cx="9144000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89" r="10499"/>
          <a:stretch/>
        </p:blipFill>
        <p:spPr>
          <a:xfrm>
            <a:off x="0" y="1484784"/>
            <a:ext cx="9144000" cy="537321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74400" y="126000"/>
            <a:ext cx="7869601" cy="1512168"/>
          </a:xfrm>
        </p:spPr>
        <p:txBody>
          <a:bodyPr>
            <a:norm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Analiza rynku </a:t>
            </a:r>
            <a: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lotniczego</a:t>
            </a:r>
            <a:endParaRPr lang="pl-P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14" name="Obraz 13" descr="Logo UL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503" y="377071"/>
            <a:ext cx="1008112" cy="94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1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6"/>
          <p:cNvGrpSpPr/>
          <p:nvPr/>
        </p:nvGrpSpPr>
        <p:grpSpPr>
          <a:xfrm>
            <a:off x="1" y="240121"/>
            <a:ext cx="9144000" cy="1244663"/>
            <a:chOff x="-9077" y="-235204"/>
            <a:chExt cx="9144000" cy="1687166"/>
          </a:xfrm>
        </p:grpSpPr>
        <p:sp>
          <p:nvSpPr>
            <p:cNvPr id="19" name="Prostokąt 18"/>
            <p:cNvSpPr/>
            <p:nvPr/>
          </p:nvSpPr>
          <p:spPr>
            <a:xfrm>
              <a:off x="-9077" y="-235204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-9077" y="1393543"/>
              <a:ext cx="9144000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74400" y="126000"/>
            <a:ext cx="7862400" cy="1512168"/>
          </a:xfrm>
        </p:spPr>
        <p:txBody>
          <a:bodyPr>
            <a:norm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Analiza rynku lotniczego 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pl-PL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Prognoza </a:t>
            </a:r>
            <a:r>
              <a:rPr lang="pl-PL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popytu dla Polski</a:t>
            </a:r>
            <a:endParaRPr lang="pl-PL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10</a:t>
            </a:fld>
            <a:endParaRPr lang="pl-PL"/>
          </a:p>
        </p:txBody>
      </p:sp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4189648114"/>
              </p:ext>
            </p:extLst>
          </p:nvPr>
        </p:nvGraphicFramePr>
        <p:xfrm>
          <a:off x="408384" y="2312072"/>
          <a:ext cx="4876800" cy="3781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Symbol zastępczy zawartości 2"/>
          <p:cNvSpPr>
            <a:spLocks/>
          </p:cNvSpPr>
          <p:nvPr/>
        </p:nvSpPr>
        <p:spPr bwMode="auto">
          <a:xfrm>
            <a:off x="484584" y="1729085"/>
            <a:ext cx="51677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143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spcBef>
                <a:spcPct val="50000"/>
              </a:spcBef>
              <a:buClr>
                <a:srgbClr val="FF0000"/>
              </a:buClr>
              <a:buNone/>
            </a:pPr>
            <a:r>
              <a:rPr kumimoji="0" lang="pl-PL" altLang="pl-PL" sz="1600" b="1" dirty="0" smtClean="0">
                <a:latin typeface="+mn-lt"/>
              </a:rPr>
              <a:t>Nieograniczona prognoza popytu dla Polski (mln), ruch pasażerski i czarterowy</a:t>
            </a:r>
            <a:endParaRPr kumimoji="0" lang="pl-PL" altLang="pl-PL" sz="1600" b="1" dirty="0">
              <a:latin typeface="+mn-lt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838397" y="3470192"/>
            <a:ext cx="813908" cy="31884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pl-PL" altLang="pl-PL" sz="1000" b="1" dirty="0" smtClean="0"/>
              <a:t>2,0%</a:t>
            </a:r>
            <a:endParaRPr kumimoji="0" lang="pl-PL" altLang="pl-PL" sz="1000" b="1" dirty="0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838397" y="3106142"/>
            <a:ext cx="813908" cy="31884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pl-PL" altLang="pl-PL" sz="1000" b="1" dirty="0" smtClean="0"/>
              <a:t>3,5%</a:t>
            </a:r>
            <a:endParaRPr kumimoji="0" lang="pl-PL" altLang="pl-PL" sz="1000" b="1" dirty="0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4838397" y="2738624"/>
            <a:ext cx="813908" cy="31884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pl-PL" altLang="pl-PL" sz="1000" b="1" dirty="0" smtClean="0"/>
              <a:t>6,0%</a:t>
            </a:r>
            <a:endParaRPr kumimoji="0" lang="pl-PL" altLang="pl-PL" sz="1000" b="1" dirty="0"/>
          </a:p>
        </p:txBody>
      </p:sp>
      <p:sp>
        <p:nvSpPr>
          <p:cNvPr id="15" name="Symbol zastępczy zawartości 2"/>
          <p:cNvSpPr>
            <a:spLocks/>
          </p:cNvSpPr>
          <p:nvPr/>
        </p:nvSpPr>
        <p:spPr bwMode="auto">
          <a:xfrm>
            <a:off x="4737906" y="2338514"/>
            <a:ext cx="10332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143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spcBef>
                <a:spcPct val="50000"/>
              </a:spcBef>
              <a:buClr>
                <a:srgbClr val="FF0000"/>
              </a:buClr>
              <a:buNone/>
            </a:pPr>
            <a:r>
              <a:rPr kumimoji="0" lang="pl-PL" altLang="pl-PL" sz="1000" b="1" dirty="0" smtClean="0"/>
              <a:t>2016-2030, </a:t>
            </a:r>
            <a:r>
              <a:rPr kumimoji="0" lang="pl-PL" altLang="pl-PL" sz="1000" b="1" dirty="0" err="1" smtClean="0"/>
              <a:t>p.a</a:t>
            </a:r>
            <a:r>
              <a:rPr kumimoji="0" lang="pl-PL" altLang="pl-PL" sz="1000" b="1" dirty="0" smtClean="0"/>
              <a:t>.</a:t>
            </a:r>
            <a:endParaRPr kumimoji="0" lang="pl-PL" altLang="pl-PL" sz="1000" b="1" dirty="0"/>
          </a:p>
        </p:txBody>
      </p:sp>
      <p:sp>
        <p:nvSpPr>
          <p:cNvPr id="16" name="Symbol zastępczy zawartości 2"/>
          <p:cNvSpPr>
            <a:spLocks/>
          </p:cNvSpPr>
          <p:nvPr/>
        </p:nvSpPr>
        <p:spPr bwMode="auto">
          <a:xfrm>
            <a:off x="5476056" y="2538569"/>
            <a:ext cx="32004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1143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kumimoji="0" lang="pl-PL" altLang="pl-PL" sz="1200" dirty="0" smtClean="0">
                <a:latin typeface="+mn-lt"/>
              </a:rPr>
              <a:t>ASM dla lat 2017-2030, 5,2% </a:t>
            </a:r>
            <a:r>
              <a:rPr kumimoji="0" lang="pl-PL" altLang="pl-PL" sz="1200" dirty="0" err="1" smtClean="0">
                <a:latin typeface="+mn-lt"/>
              </a:rPr>
              <a:t>p.a</a:t>
            </a:r>
            <a:r>
              <a:rPr kumimoji="0" lang="pl-PL" altLang="pl-PL" sz="1200" dirty="0" smtClean="0">
                <a:latin typeface="+mn-lt"/>
              </a:rPr>
              <a:t>.</a:t>
            </a:r>
          </a:p>
          <a:p>
            <a:pPr lvl="1"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kumimoji="0" lang="pl-PL" altLang="pl-PL" sz="1200" dirty="0" err="1" smtClean="0">
                <a:latin typeface="+mn-lt"/>
              </a:rPr>
              <a:t>Eurocontrol</a:t>
            </a:r>
            <a:r>
              <a:rPr kumimoji="0" lang="pl-PL" altLang="pl-PL" sz="1200" dirty="0" smtClean="0">
                <a:latin typeface="+mn-lt"/>
              </a:rPr>
              <a:t>, dla Polski dla operacji IFR, dla lat 2017-2022 w scenariuszu high 5,9% </a:t>
            </a:r>
            <a:r>
              <a:rPr kumimoji="0" lang="pl-PL" altLang="pl-PL" sz="1200" dirty="0" err="1" smtClean="0">
                <a:latin typeface="+mn-lt"/>
              </a:rPr>
              <a:t>p.a</a:t>
            </a:r>
            <a:r>
              <a:rPr kumimoji="0" lang="pl-PL" altLang="pl-PL" sz="1200" dirty="0" smtClean="0">
                <a:latin typeface="+mn-lt"/>
              </a:rPr>
              <a:t>., </a:t>
            </a:r>
            <a:r>
              <a:rPr kumimoji="0" lang="pl-PL" altLang="pl-PL" sz="1200" dirty="0" err="1" smtClean="0">
                <a:latin typeface="+mn-lt"/>
              </a:rPr>
              <a:t>base</a:t>
            </a:r>
            <a:r>
              <a:rPr kumimoji="0" lang="pl-PL" altLang="pl-PL" sz="1200" dirty="0" smtClean="0">
                <a:latin typeface="+mn-lt"/>
              </a:rPr>
              <a:t> 3,3% </a:t>
            </a:r>
            <a:r>
              <a:rPr kumimoji="0" lang="pl-PL" altLang="pl-PL" sz="1200" dirty="0" err="1" smtClean="0">
                <a:latin typeface="+mn-lt"/>
              </a:rPr>
              <a:t>p.a</a:t>
            </a:r>
            <a:r>
              <a:rPr kumimoji="0" lang="pl-PL" altLang="pl-PL" sz="1200" dirty="0" smtClean="0">
                <a:latin typeface="+mn-lt"/>
              </a:rPr>
              <a:t>., </a:t>
            </a:r>
            <a:r>
              <a:rPr kumimoji="0" lang="pl-PL" altLang="pl-PL" sz="1200" dirty="0" err="1" smtClean="0">
                <a:latin typeface="+mn-lt"/>
              </a:rPr>
              <a:t>low</a:t>
            </a:r>
            <a:r>
              <a:rPr kumimoji="0" lang="pl-PL" altLang="pl-PL" sz="1200" dirty="0" smtClean="0">
                <a:latin typeface="+mn-lt"/>
              </a:rPr>
              <a:t> 1,2% </a:t>
            </a:r>
            <a:r>
              <a:rPr kumimoji="0" lang="pl-PL" altLang="pl-PL" sz="1200" dirty="0" err="1" smtClean="0">
                <a:latin typeface="+mn-lt"/>
              </a:rPr>
              <a:t>p.a</a:t>
            </a:r>
            <a:r>
              <a:rPr kumimoji="0" lang="pl-PL" altLang="pl-PL" sz="1200" dirty="0" smtClean="0">
                <a:latin typeface="+mn-lt"/>
              </a:rPr>
              <a:t>.;</a:t>
            </a:r>
          </a:p>
          <a:p>
            <a:pPr lvl="1"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kumimoji="0" lang="pl-PL" altLang="pl-PL" sz="1200" dirty="0" smtClean="0">
                <a:latin typeface="+mn-lt"/>
              </a:rPr>
              <a:t>IATA prognozuje w średnim okresie wzrost na poziomie 3-5% </a:t>
            </a:r>
            <a:r>
              <a:rPr kumimoji="0" lang="pl-PL" altLang="pl-PL" sz="1200" dirty="0" err="1" smtClean="0">
                <a:latin typeface="+mn-lt"/>
              </a:rPr>
              <a:t>p.a</a:t>
            </a:r>
            <a:r>
              <a:rPr kumimoji="0" lang="pl-PL" altLang="pl-PL" sz="1200" dirty="0" smtClean="0">
                <a:latin typeface="+mn-lt"/>
              </a:rPr>
              <a:t>.</a:t>
            </a:r>
          </a:p>
          <a:p>
            <a:pPr lvl="1"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kumimoji="0" lang="pl-PL" altLang="pl-PL" sz="1200" dirty="0" smtClean="0">
                <a:latin typeface="+mn-lt"/>
              </a:rPr>
              <a:t>Z </a:t>
            </a:r>
            <a:r>
              <a:rPr kumimoji="0" lang="pl-PL" altLang="pl-PL" sz="1200" dirty="0" smtClean="0">
                <a:latin typeface="+mn-lt"/>
              </a:rPr>
              <a:t>analiz ULC </a:t>
            </a:r>
            <a:r>
              <a:rPr kumimoji="0" lang="pl-PL" altLang="pl-PL" sz="1200" dirty="0" smtClean="0">
                <a:latin typeface="+mn-lt"/>
              </a:rPr>
              <a:t>wynika, że  w najbliższych latach dynamika liczby obsłużonych </a:t>
            </a:r>
            <a:r>
              <a:rPr kumimoji="0" lang="pl-PL" altLang="pl-PL" sz="1200" dirty="0" err="1" smtClean="0">
                <a:latin typeface="+mn-lt"/>
              </a:rPr>
              <a:t>pax</a:t>
            </a:r>
            <a:r>
              <a:rPr kumimoji="0" lang="pl-PL" altLang="pl-PL" sz="1200" dirty="0" smtClean="0">
                <a:latin typeface="+mn-lt"/>
              </a:rPr>
              <a:t> wyniesie 6-9%, natomiast w długim okresie 3-5%.</a:t>
            </a:r>
            <a:endParaRPr kumimoji="0" lang="pl-PL" altLang="pl-PL" sz="1200" dirty="0">
              <a:latin typeface="+mn-lt"/>
            </a:endParaRPr>
          </a:p>
        </p:txBody>
      </p:sp>
      <p:pic>
        <p:nvPicPr>
          <p:cNvPr id="21" name="Obraz 20" descr="Logo UL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503" y="377071"/>
            <a:ext cx="1008112" cy="94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3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 16"/>
          <p:cNvGrpSpPr/>
          <p:nvPr/>
        </p:nvGrpSpPr>
        <p:grpSpPr>
          <a:xfrm>
            <a:off x="1" y="240121"/>
            <a:ext cx="9144000" cy="1244663"/>
            <a:chOff x="-9077" y="-235204"/>
            <a:chExt cx="9144000" cy="1687166"/>
          </a:xfrm>
        </p:grpSpPr>
        <p:sp>
          <p:nvSpPr>
            <p:cNvPr id="12" name="Prostokąt 11"/>
            <p:cNvSpPr/>
            <p:nvPr/>
          </p:nvSpPr>
          <p:spPr>
            <a:xfrm>
              <a:off x="-9077" y="-235204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-9077" y="1393543"/>
              <a:ext cx="9144000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74400" y="126000"/>
            <a:ext cx="7869600" cy="1512168"/>
          </a:xfrm>
        </p:spPr>
        <p:txBody>
          <a:bodyPr>
            <a:norm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Analiza rynku 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lotniczego</a:t>
            </a:r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pl-PL" sz="2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Wskaźnik mobilności</a:t>
            </a:r>
            <a:endParaRPr lang="pl-PL" sz="2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Źródło: ULC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0" y="1727861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Wskaźnik mobilności w wybranych krajach Europy w roku 2016 </a:t>
            </a:r>
            <a:endParaRPr lang="pl-PL" sz="1600" b="1" dirty="0"/>
          </a:p>
        </p:txBody>
      </p:sp>
      <p:graphicFrame>
        <p:nvGraphicFramePr>
          <p:cNvPr id="13" name="Wykres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8248532"/>
              </p:ext>
            </p:extLst>
          </p:nvPr>
        </p:nvGraphicFramePr>
        <p:xfrm>
          <a:off x="540000" y="2278800"/>
          <a:ext cx="8064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Obraz 14" descr="Logo UL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503" y="377071"/>
            <a:ext cx="1008112" cy="94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6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6"/>
          <p:cNvGrpSpPr/>
          <p:nvPr/>
        </p:nvGrpSpPr>
        <p:grpSpPr>
          <a:xfrm>
            <a:off x="1" y="240121"/>
            <a:ext cx="9144000" cy="1244663"/>
            <a:chOff x="-9077" y="-235204"/>
            <a:chExt cx="9144000" cy="1687166"/>
          </a:xfrm>
        </p:grpSpPr>
        <p:sp>
          <p:nvSpPr>
            <p:cNvPr id="16" name="Prostokąt 15"/>
            <p:cNvSpPr/>
            <p:nvPr/>
          </p:nvSpPr>
          <p:spPr>
            <a:xfrm>
              <a:off x="-9077" y="-235204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18" name="Prostokąt 17"/>
            <p:cNvSpPr/>
            <p:nvPr/>
          </p:nvSpPr>
          <p:spPr>
            <a:xfrm>
              <a:off x="-9077" y="1393543"/>
              <a:ext cx="9144000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Źródło: ULC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0" y="1728000"/>
            <a:ext cx="9144000" cy="33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Przewidywany wskaźnik mobilności Polski oraz liczba obsłużonych pasażerów w polskich portach lotniczych</a:t>
            </a:r>
            <a:endParaRPr lang="pl-PL" sz="1600" b="1" dirty="0"/>
          </a:p>
        </p:txBody>
      </p:sp>
      <p:graphicFrame>
        <p:nvGraphicFramePr>
          <p:cNvPr id="11" name="Wykres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5769328"/>
              </p:ext>
            </p:extLst>
          </p:nvPr>
        </p:nvGraphicFramePr>
        <p:xfrm>
          <a:off x="540000" y="2278800"/>
          <a:ext cx="8064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ytuł 1"/>
          <p:cNvSpPr txBox="1">
            <a:spLocks/>
          </p:cNvSpPr>
          <p:nvPr/>
        </p:nvSpPr>
        <p:spPr>
          <a:xfrm>
            <a:off x="1363728" y="146245"/>
            <a:ext cx="8064896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  <a:spcAft>
                <a:spcPts val="1200"/>
              </a:spcAft>
            </a:pPr>
            <a:endParaRPr lang="pl-PL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4" name="Tytuł 1"/>
          <p:cNvSpPr>
            <a:spLocks noGrp="1"/>
          </p:cNvSpPr>
          <p:nvPr>
            <p:ph type="ctrTitle"/>
          </p:nvPr>
        </p:nvSpPr>
        <p:spPr>
          <a:xfrm>
            <a:off x="1274400" y="126000"/>
            <a:ext cx="7869600" cy="1512168"/>
          </a:xfrm>
        </p:spPr>
        <p:txBody>
          <a:bodyPr>
            <a:norm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Analiza rynku 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lotniczego</a:t>
            </a:r>
            <a:b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pl-PL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Prognoza liczby obsłużonych pasażerów do 2035 roku</a:t>
            </a:r>
            <a:endParaRPr lang="pl-PL" sz="2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19" name="Obraz 18" descr="Logo UL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503" y="377071"/>
            <a:ext cx="1008112" cy="947905"/>
          </a:xfrm>
          <a:prstGeom prst="rect">
            <a:avLst/>
          </a:prstGeom>
        </p:spPr>
      </p:pic>
      <p:sp>
        <p:nvSpPr>
          <p:cNvPr id="20" name="pole tekstowe 19"/>
          <p:cNvSpPr txBox="1"/>
          <p:nvPr/>
        </p:nvSpPr>
        <p:spPr>
          <a:xfrm>
            <a:off x="266001" y="2217056"/>
            <a:ext cx="4895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b="1" dirty="0" smtClean="0"/>
              <a:t>mln</a:t>
            </a:r>
            <a:endParaRPr lang="pl-PL" sz="900" b="1" dirty="0"/>
          </a:p>
        </p:txBody>
      </p:sp>
    </p:spTree>
    <p:extLst>
      <p:ext uri="{BB962C8B-B14F-4D97-AF65-F5344CB8AC3E}">
        <p14:creationId xmlns:p14="http://schemas.microsoft.com/office/powerpoint/2010/main" val="48230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6"/>
          <p:cNvGrpSpPr/>
          <p:nvPr/>
        </p:nvGrpSpPr>
        <p:grpSpPr>
          <a:xfrm>
            <a:off x="1" y="240121"/>
            <a:ext cx="9144000" cy="1244663"/>
            <a:chOff x="-9077" y="-235204"/>
            <a:chExt cx="9144000" cy="1687166"/>
          </a:xfrm>
        </p:grpSpPr>
        <p:sp>
          <p:nvSpPr>
            <p:cNvPr id="15" name="Prostokąt 14"/>
            <p:cNvSpPr/>
            <p:nvPr/>
          </p:nvSpPr>
          <p:spPr>
            <a:xfrm>
              <a:off x="-9077" y="-235204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-9077" y="1393543"/>
              <a:ext cx="9144000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74400" y="126000"/>
            <a:ext cx="7869600" cy="1512168"/>
          </a:xfrm>
        </p:spPr>
        <p:txBody>
          <a:bodyPr>
            <a:norm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Analiza rynku 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lotniczego</a:t>
            </a:r>
            <a:b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pl-PL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Prognoza liczby obsłużonych pasażerów do 2035 roku</a:t>
            </a:r>
            <a:endParaRPr lang="pl-PL" sz="2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Źródło: ULC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0" y="1728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Prognoza popytu na lotniczy ruch pasażerski w polskich portach lotniczych do 2035 roku</a:t>
            </a:r>
            <a:endParaRPr lang="pl-PL" sz="16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-20782" y="6597932"/>
            <a:ext cx="38496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i="1" dirty="0" smtClean="0"/>
              <a:t>* dynamika portu Radom-Sadków wyniosła w 2016 roku 1238%</a:t>
            </a:r>
            <a:endParaRPr lang="pl-PL" sz="1050" i="1" dirty="0"/>
          </a:p>
        </p:txBody>
      </p:sp>
      <p:graphicFrame>
        <p:nvGraphicFramePr>
          <p:cNvPr id="13" name="Wykres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4813125"/>
              </p:ext>
            </p:extLst>
          </p:nvPr>
        </p:nvGraphicFramePr>
        <p:xfrm>
          <a:off x="540000" y="2278800"/>
          <a:ext cx="8064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" name="Obraz 17" descr="Logo UL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503" y="377071"/>
            <a:ext cx="1008112" cy="94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6"/>
          <p:cNvGrpSpPr/>
          <p:nvPr/>
        </p:nvGrpSpPr>
        <p:grpSpPr>
          <a:xfrm>
            <a:off x="1" y="240121"/>
            <a:ext cx="9144000" cy="1244663"/>
            <a:chOff x="-9077" y="-235204"/>
            <a:chExt cx="9144000" cy="1687166"/>
          </a:xfrm>
        </p:grpSpPr>
        <p:sp>
          <p:nvSpPr>
            <p:cNvPr id="14" name="Prostokąt 13"/>
            <p:cNvSpPr/>
            <p:nvPr/>
          </p:nvSpPr>
          <p:spPr>
            <a:xfrm>
              <a:off x="-9077" y="-235204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-9077" y="1393543"/>
              <a:ext cx="9144000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74400" y="126000"/>
            <a:ext cx="7869600" cy="1512168"/>
          </a:xfrm>
        </p:spPr>
        <p:txBody>
          <a:bodyPr>
            <a:norm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Analiza rynku 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lotniczego</a:t>
            </a:r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pl-PL" sz="2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Prognoza liczby wykonanych operacji do 2035 roku</a:t>
            </a:r>
            <a:endParaRPr lang="pl-PL" sz="2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Źródło: ULC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14</a:t>
            </a:fld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0" y="1728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Przewidywana liczba wykonanych operacji pasażerskich w polskich portach lotniczych do 2035 roku (w tyś.)</a:t>
            </a:r>
            <a:endParaRPr lang="pl-PL" sz="16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-20782" y="6597932"/>
            <a:ext cx="38496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i="1" dirty="0" smtClean="0"/>
              <a:t>* dynamika portu Radom-Sadków wyniosła w 2016 roku 1238%</a:t>
            </a:r>
            <a:endParaRPr lang="pl-PL" sz="1050" i="1" dirty="0"/>
          </a:p>
        </p:txBody>
      </p:sp>
      <p:graphicFrame>
        <p:nvGraphicFramePr>
          <p:cNvPr id="11" name="Wykres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925675"/>
              </p:ext>
            </p:extLst>
          </p:nvPr>
        </p:nvGraphicFramePr>
        <p:xfrm>
          <a:off x="540000" y="2278800"/>
          <a:ext cx="8064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Obraz 15" descr="Logo UL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503" y="377071"/>
            <a:ext cx="1008112" cy="94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7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6"/>
          <p:cNvGrpSpPr/>
          <p:nvPr/>
        </p:nvGrpSpPr>
        <p:grpSpPr>
          <a:xfrm>
            <a:off x="1" y="240121"/>
            <a:ext cx="9144000" cy="1244663"/>
            <a:chOff x="-9077" y="-235204"/>
            <a:chExt cx="9144000" cy="1687166"/>
          </a:xfrm>
        </p:grpSpPr>
        <p:sp>
          <p:nvSpPr>
            <p:cNvPr id="14" name="Prostokąt 13"/>
            <p:cNvSpPr/>
            <p:nvPr/>
          </p:nvSpPr>
          <p:spPr>
            <a:xfrm>
              <a:off x="-9077" y="-235204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-9077" y="1393543"/>
              <a:ext cx="9144000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74400" y="126000"/>
            <a:ext cx="7869600" cy="1512168"/>
          </a:xfrm>
        </p:spPr>
        <p:txBody>
          <a:bodyPr>
            <a:norm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Analiza rynku lotniczego</a:t>
            </a:r>
            <a:b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pl-PL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Dotychczasowy i przewidywany udział portów lotniczych w całkowitej liczbie obsłużonych pasażerów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Źródło: ULC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15</a:t>
            </a:fld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0" y="1728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Dotychczasowy i przewidywany udział portów lotniczych w całkowitej liczbie obsłużonych pasażerów</a:t>
            </a:r>
            <a:endParaRPr lang="pl-PL" sz="1600" b="1" dirty="0"/>
          </a:p>
        </p:txBody>
      </p:sp>
      <p:pic>
        <p:nvPicPr>
          <p:cNvPr id="16" name="Obraz 15" descr="Logo UL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503" y="377071"/>
            <a:ext cx="1008112" cy="947905"/>
          </a:xfrm>
          <a:prstGeom prst="rect">
            <a:avLst/>
          </a:prstGeom>
        </p:spPr>
      </p:pic>
      <p:graphicFrame>
        <p:nvGraphicFramePr>
          <p:cNvPr id="12" name="Wykres 11"/>
          <p:cNvGraphicFramePr/>
          <p:nvPr>
            <p:extLst>
              <p:ext uri="{D42A27DB-BD31-4B8C-83A1-F6EECF244321}">
                <p14:modId xmlns:p14="http://schemas.microsoft.com/office/powerpoint/2010/main" val="3332815565"/>
              </p:ext>
            </p:extLst>
          </p:nvPr>
        </p:nvGraphicFramePr>
        <p:xfrm>
          <a:off x="575557" y="2066554"/>
          <a:ext cx="7992888" cy="4314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0956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6"/>
          <p:cNvGrpSpPr/>
          <p:nvPr/>
        </p:nvGrpSpPr>
        <p:grpSpPr>
          <a:xfrm>
            <a:off x="1" y="240121"/>
            <a:ext cx="9144000" cy="1244663"/>
            <a:chOff x="-9077" y="-235204"/>
            <a:chExt cx="9144000" cy="1687166"/>
          </a:xfrm>
        </p:grpSpPr>
        <p:sp>
          <p:nvSpPr>
            <p:cNvPr id="15" name="Prostokąt 14"/>
            <p:cNvSpPr/>
            <p:nvPr/>
          </p:nvSpPr>
          <p:spPr>
            <a:xfrm>
              <a:off x="-9077" y="-235204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-9077" y="1393543"/>
              <a:ext cx="9144000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74400" y="126000"/>
            <a:ext cx="7869600" cy="1512168"/>
          </a:xfrm>
        </p:spPr>
        <p:txBody>
          <a:bodyPr>
            <a:norm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Analiza rynku 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lotniczego</a:t>
            </a:r>
            <a:b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pl-PL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Dotychczasowa oraz przewidywana liczba obsłużonych pasażerów przez główne lotniska </a:t>
            </a:r>
            <a:endParaRPr lang="pl-PL" sz="2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Źródło: ULC</a:t>
            </a:r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0" y="1728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l-PL" sz="1600" dirty="0"/>
              <a:t>Dotychczasowa oraz przewidywana liczba obsłużonych pasażerów przez główne lotniska (w </a:t>
            </a:r>
            <a:r>
              <a:rPr lang="pl-PL" sz="1600" dirty="0" smtClean="0"/>
              <a:t>tyś.)</a:t>
            </a:r>
            <a:endParaRPr lang="pl-PL" sz="1600" dirty="0"/>
          </a:p>
        </p:txBody>
      </p:sp>
      <p:pic>
        <p:nvPicPr>
          <p:cNvPr id="18" name="Obraz 17" descr="Logo UL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503" y="377071"/>
            <a:ext cx="1008112" cy="947905"/>
          </a:xfrm>
          <a:prstGeom prst="rect">
            <a:avLst/>
          </a:prstGeom>
        </p:spPr>
      </p:pic>
      <p:sp>
        <p:nvSpPr>
          <p:cNvPr id="19" name="Symbol zastępczy numeru slajdu 2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2A5E429-FA27-4B6F-990C-23CE7F0A7C3B}" type="slidenum">
              <a:rPr lang="pl-PL" smtClean="0"/>
              <a:pPr/>
              <a:t>16</a:t>
            </a:fld>
            <a:endParaRPr lang="pl-PL" dirty="0"/>
          </a:p>
        </p:txBody>
      </p:sp>
      <p:graphicFrame>
        <p:nvGraphicFramePr>
          <p:cNvPr id="11" name="Wykres 10"/>
          <p:cNvGraphicFramePr/>
          <p:nvPr>
            <p:extLst>
              <p:ext uri="{D42A27DB-BD31-4B8C-83A1-F6EECF244321}">
                <p14:modId xmlns:p14="http://schemas.microsoft.com/office/powerpoint/2010/main" val="1005890017"/>
              </p:ext>
            </p:extLst>
          </p:nvPr>
        </p:nvGraphicFramePr>
        <p:xfrm>
          <a:off x="395537" y="2066555"/>
          <a:ext cx="7848872" cy="4289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4267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16"/>
          <p:cNvGrpSpPr/>
          <p:nvPr/>
        </p:nvGrpSpPr>
        <p:grpSpPr>
          <a:xfrm>
            <a:off x="1" y="240121"/>
            <a:ext cx="9144000" cy="1244663"/>
            <a:chOff x="-9077" y="-235204"/>
            <a:chExt cx="9144000" cy="1687166"/>
          </a:xfrm>
        </p:grpSpPr>
        <p:sp>
          <p:nvSpPr>
            <p:cNvPr id="11" name="Prostokąt 10"/>
            <p:cNvSpPr/>
            <p:nvPr/>
          </p:nvSpPr>
          <p:spPr>
            <a:xfrm>
              <a:off x="-9077" y="-235204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-9077" y="1393543"/>
              <a:ext cx="9144000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74400" y="126000"/>
            <a:ext cx="7869600" cy="1512168"/>
          </a:xfrm>
        </p:spPr>
        <p:txBody>
          <a:bodyPr>
            <a:norm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Analiza rynku lotniczego 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pl-PL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Wnioski</a:t>
            </a:r>
            <a:endParaRPr lang="pl-PL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180000" y="1804352"/>
            <a:ext cx="82804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457200" algn="just"/>
            <a:r>
              <a:rPr lang="pl-PL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 </a:t>
            </a:r>
            <a:r>
              <a:rPr lang="pl-PL" sz="2000" dirty="0" smtClean="0">
                <a:sym typeface="Wingdings"/>
              </a:rPr>
              <a:t>Na rynku lotniczym w pierwszym półroczu obowiązywała kontynuacja pozytywnych trendów z poprzednich okresów</a:t>
            </a:r>
          </a:p>
          <a:p>
            <a:pPr marL="252000" indent="-457200" algn="just"/>
            <a:r>
              <a:rPr lang="pl-PL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 </a:t>
            </a:r>
            <a:r>
              <a:rPr lang="pl-PL" sz="2000" dirty="0" smtClean="0"/>
              <a:t>Struktura </a:t>
            </a:r>
            <a:r>
              <a:rPr lang="pl-PL" sz="2000" dirty="0"/>
              <a:t>udziałów w rynku – utrzymanie pozycji lidera przez przewoźników niskokosztowych</a:t>
            </a:r>
          </a:p>
          <a:p>
            <a:pPr marL="288000" indent="-457200" algn="just"/>
            <a:r>
              <a:rPr lang="pl-PL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 </a:t>
            </a:r>
            <a:r>
              <a:rPr lang="pl-PL" sz="2000" dirty="0" smtClean="0"/>
              <a:t>Wskaźnik mobilności rośnie, choć </a:t>
            </a:r>
            <a:r>
              <a:rPr lang="pl-PL" sz="2000" dirty="0"/>
              <a:t>polski rynek przewozów lotniczych w dalszym ciągu nadrabia zaległości w stosunku do innych dojrzałych rynków Europy Zachodniej</a:t>
            </a:r>
            <a:endParaRPr lang="pl-PL" sz="2000" dirty="0" smtClean="0"/>
          </a:p>
          <a:p>
            <a:pPr marL="288000" indent="-457200" algn="just"/>
            <a:r>
              <a:rPr lang="pl-PL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</a:t>
            </a:r>
            <a:r>
              <a:rPr lang="pl-PL" sz="2000" dirty="0">
                <a:sym typeface="Wingdings"/>
              </a:rPr>
              <a:t> </a:t>
            </a:r>
            <a:r>
              <a:rPr lang="pl-PL" sz="2000" dirty="0" smtClean="0">
                <a:sym typeface="Wingdings"/>
              </a:rPr>
              <a:t>W</a:t>
            </a:r>
            <a:r>
              <a:rPr lang="pl-PL" sz="2000" dirty="0" smtClean="0"/>
              <a:t>g</a:t>
            </a:r>
            <a:r>
              <a:rPr lang="pl-PL" sz="2000" dirty="0"/>
              <a:t>. najnowszej prognozy ULC </a:t>
            </a:r>
            <a:r>
              <a:rPr lang="pl-PL" sz="2000" dirty="0" smtClean="0"/>
              <a:t>ruch </a:t>
            </a:r>
            <a:r>
              <a:rPr lang="pl-PL" sz="2000" dirty="0"/>
              <a:t>lotniczy w Polsce obsłuży w 2035 roku ponad 94 mln </a:t>
            </a:r>
            <a:r>
              <a:rPr lang="pl-PL" sz="2000" dirty="0" smtClean="0"/>
              <a:t>pasażerów</a:t>
            </a:r>
            <a:endParaRPr lang="pl-PL" sz="2000" dirty="0"/>
          </a:p>
          <a:p>
            <a:pPr marL="288000" indent="-457200" algn="just"/>
            <a:r>
              <a:rPr lang="pl-PL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</a:t>
            </a:r>
            <a:r>
              <a:rPr lang="pl-PL" sz="2000" dirty="0" smtClean="0">
                <a:sym typeface="Wingdings"/>
              </a:rPr>
              <a:t> </a:t>
            </a:r>
            <a:r>
              <a:rPr lang="pl-PL" sz="2000" dirty="0" smtClean="0"/>
              <a:t>Nierównomierne natężenie ruchu w portach lotniczych – wyraźnie zwiększone nasycenie ruchu w centralnej Polsce może powodować problemy z przepustowością, zwiększa się również udział dużych portów regionalnych</a:t>
            </a:r>
          </a:p>
          <a:p>
            <a:pPr marL="288000" indent="-457200" algn="just"/>
            <a:r>
              <a:rPr lang="pl-PL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</a:t>
            </a:r>
            <a:r>
              <a:rPr lang="pl-PL" sz="2000" dirty="0" smtClean="0">
                <a:sym typeface="Wingdings"/>
              </a:rPr>
              <a:t> </a:t>
            </a:r>
            <a:r>
              <a:rPr lang="pl-PL" sz="2000" dirty="0" smtClean="0"/>
              <a:t>Problem z rentownością regionalnych portów lotniczych obsługujących poniżej 1 mln pasażerów rocznie</a:t>
            </a:r>
            <a:endParaRPr lang="pl-PL" dirty="0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17</a:t>
            </a:fld>
            <a:endParaRPr lang="pl-PL" dirty="0"/>
          </a:p>
        </p:txBody>
      </p:sp>
      <p:pic>
        <p:nvPicPr>
          <p:cNvPr id="13" name="Obraz 12" descr="Logo UL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503" y="377071"/>
            <a:ext cx="1008112" cy="94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8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16"/>
          <p:cNvGrpSpPr/>
          <p:nvPr/>
        </p:nvGrpSpPr>
        <p:grpSpPr>
          <a:xfrm>
            <a:off x="1" y="240121"/>
            <a:ext cx="9144000" cy="1244663"/>
            <a:chOff x="-9077" y="-235204"/>
            <a:chExt cx="9144000" cy="1687166"/>
          </a:xfrm>
        </p:grpSpPr>
        <p:sp>
          <p:nvSpPr>
            <p:cNvPr id="12" name="Prostokąt 11"/>
            <p:cNvSpPr/>
            <p:nvPr/>
          </p:nvSpPr>
          <p:spPr>
            <a:xfrm>
              <a:off x="-9077" y="-235204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-9077" y="1393543"/>
              <a:ext cx="9144000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pic>
        <p:nvPicPr>
          <p:cNvPr id="14" name="Obraz 13" descr="Logo UL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503" y="377071"/>
            <a:ext cx="1008112" cy="94790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74400" y="126000"/>
            <a:ext cx="7869600" cy="1512168"/>
          </a:xfrm>
        </p:spPr>
        <p:txBody>
          <a:bodyPr>
            <a:norm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Dziękuję za uwagę.</a:t>
            </a:r>
            <a:endParaRPr lang="pl-PL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89" r="10499"/>
          <a:stretch/>
        </p:blipFill>
        <p:spPr>
          <a:xfrm>
            <a:off x="0" y="1484784"/>
            <a:ext cx="9144000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6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16"/>
          <p:cNvGrpSpPr/>
          <p:nvPr/>
        </p:nvGrpSpPr>
        <p:grpSpPr>
          <a:xfrm>
            <a:off x="1" y="240121"/>
            <a:ext cx="9144000" cy="1244663"/>
            <a:chOff x="-9077" y="-235204"/>
            <a:chExt cx="9144000" cy="1687166"/>
          </a:xfrm>
        </p:grpSpPr>
        <p:sp>
          <p:nvSpPr>
            <p:cNvPr id="11" name="Prostokąt 10"/>
            <p:cNvSpPr/>
            <p:nvPr/>
          </p:nvSpPr>
          <p:spPr>
            <a:xfrm>
              <a:off x="-9077" y="-235204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-9077" y="1393543"/>
              <a:ext cx="9144000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74400" y="126000"/>
            <a:ext cx="7862400" cy="1512168"/>
          </a:xfrm>
        </p:spPr>
        <p:txBody>
          <a:bodyPr>
            <a:norm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Analiza rynku lotniczego 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pl-PL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Spis treści </a:t>
            </a:r>
            <a:endParaRPr lang="pl-PL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90001" y="1775118"/>
            <a:ext cx="896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468000"/>
            <a:r>
              <a:rPr lang="pl-PL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 </a:t>
            </a:r>
            <a:r>
              <a:rPr lang="pl-PL" sz="2000" dirty="0" smtClean="0"/>
              <a:t>Przewozy </a:t>
            </a:r>
            <a:r>
              <a:rPr lang="pl-PL" sz="2000" dirty="0"/>
              <a:t>pasażerskie w Polsce </a:t>
            </a:r>
            <a:r>
              <a:rPr lang="pl-PL" sz="2000" dirty="0" smtClean="0"/>
              <a:t>w pierwszym półroczu </a:t>
            </a:r>
            <a:r>
              <a:rPr lang="pl-PL" sz="2000" dirty="0"/>
              <a:t>2017 </a:t>
            </a:r>
            <a:r>
              <a:rPr lang="pl-PL" sz="2000" dirty="0" smtClean="0"/>
              <a:t>roku – liczba    obsłużonych </a:t>
            </a:r>
            <a:r>
              <a:rPr lang="pl-PL" sz="2000" dirty="0"/>
              <a:t>pasażerów i zmiany w przewozach</a:t>
            </a:r>
            <a:endParaRPr lang="pl-PL" sz="2000" dirty="0" smtClean="0"/>
          </a:p>
          <a:p>
            <a:pPr marL="288000" indent="-468000"/>
            <a:r>
              <a:rPr lang="pl-PL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</a:t>
            </a:r>
            <a:r>
              <a:rPr lang="pl-PL" sz="2000" dirty="0" smtClean="0">
                <a:sym typeface="Wingdings"/>
              </a:rPr>
              <a:t> </a:t>
            </a:r>
            <a:r>
              <a:rPr lang="pl-PL" sz="2000" dirty="0"/>
              <a:t>Przewozy według modeli biznesowych</a:t>
            </a:r>
          </a:p>
          <a:p>
            <a:r>
              <a:rPr lang="pl-PL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 </a:t>
            </a:r>
            <a:r>
              <a:rPr lang="pl-PL" sz="2000" dirty="0" smtClean="0"/>
              <a:t>Przewozy </a:t>
            </a:r>
            <a:r>
              <a:rPr lang="pl-PL" sz="2000" dirty="0"/>
              <a:t>krajowe i międzynarodowe - porównanie z portami zrzeszonymi w </a:t>
            </a:r>
            <a:r>
              <a:rPr lang="pl-PL" sz="2000" dirty="0" smtClean="0"/>
              <a:t>ACI</a:t>
            </a:r>
          </a:p>
          <a:p>
            <a:r>
              <a:rPr lang="pl-PL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</a:t>
            </a:r>
            <a:r>
              <a:rPr lang="pl-PL" sz="2000" dirty="0" smtClean="0">
                <a:solidFill>
                  <a:schemeClr val="tx2"/>
                </a:solidFill>
                <a:sym typeface="Wingdings"/>
              </a:rPr>
              <a:t> </a:t>
            </a:r>
            <a:r>
              <a:rPr lang="pl-PL" sz="2000" dirty="0"/>
              <a:t>Główne założenia do prognozy ULC</a:t>
            </a:r>
          </a:p>
          <a:p>
            <a:r>
              <a:rPr lang="pl-PL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 </a:t>
            </a:r>
            <a:r>
              <a:rPr lang="pl-PL" sz="2000" dirty="0" smtClean="0"/>
              <a:t>Prognoza </a:t>
            </a:r>
            <a:r>
              <a:rPr lang="pl-PL" sz="2000" dirty="0"/>
              <a:t>popytu dla </a:t>
            </a:r>
            <a:r>
              <a:rPr lang="pl-PL" sz="2000" dirty="0" smtClean="0"/>
              <a:t>Polski</a:t>
            </a:r>
            <a:endParaRPr lang="pl-PL" sz="2000" dirty="0"/>
          </a:p>
          <a:p>
            <a:pPr marL="288000" indent="-468000"/>
            <a:r>
              <a:rPr lang="pl-PL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 </a:t>
            </a:r>
            <a:r>
              <a:rPr lang="pl-PL" sz="2000" dirty="0" smtClean="0"/>
              <a:t>Wskaźnik mobilności</a:t>
            </a:r>
          </a:p>
          <a:p>
            <a:pPr marL="288000" indent="-468000"/>
            <a:r>
              <a:rPr lang="pl-PL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 </a:t>
            </a:r>
            <a:r>
              <a:rPr lang="pl-PL" sz="2000" dirty="0" smtClean="0"/>
              <a:t>Prognoza liczby pasażerów i operacji do 2035 roku</a:t>
            </a:r>
          </a:p>
          <a:p>
            <a:pPr marL="288000" indent="-468000"/>
            <a:r>
              <a:rPr lang="pl-PL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 </a:t>
            </a:r>
            <a:r>
              <a:rPr lang="pl-PL" sz="2000" dirty="0" smtClean="0"/>
              <a:t>Dotychczasowy </a:t>
            </a:r>
            <a:r>
              <a:rPr lang="pl-PL" sz="2000" dirty="0"/>
              <a:t>i przewidywany udział portów lotniczych w całkowitej liczbie obsłużonych </a:t>
            </a:r>
            <a:r>
              <a:rPr lang="pl-PL" sz="2000" dirty="0" smtClean="0"/>
              <a:t>pasażerów</a:t>
            </a:r>
          </a:p>
          <a:p>
            <a:pPr marL="288000" indent="-468000"/>
            <a:r>
              <a:rPr lang="pl-PL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 </a:t>
            </a:r>
            <a:r>
              <a:rPr lang="pl-PL" sz="2000" dirty="0" smtClean="0"/>
              <a:t>Dotychczasowa </a:t>
            </a:r>
            <a:r>
              <a:rPr lang="pl-PL" sz="2000" dirty="0"/>
              <a:t>oraz przewidywana liczba obsłużonych pasażerów przez główne </a:t>
            </a:r>
            <a:r>
              <a:rPr lang="pl-PL" sz="2000" dirty="0" smtClean="0"/>
              <a:t>lotniska</a:t>
            </a:r>
          </a:p>
          <a:p>
            <a:pPr marL="288000" indent="-468000"/>
            <a:r>
              <a:rPr lang="pl-PL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 </a:t>
            </a:r>
            <a:r>
              <a:rPr lang="pl-PL" sz="2000" dirty="0" smtClean="0"/>
              <a:t>Wnioski</a:t>
            </a:r>
            <a:endParaRPr lang="pl-PL" sz="20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5364088" y="6538912"/>
            <a:ext cx="2895600" cy="365125"/>
          </a:xfrm>
        </p:spPr>
        <p:txBody>
          <a:bodyPr/>
          <a:lstStyle/>
          <a:p>
            <a:r>
              <a:rPr lang="pl-PL" dirty="0" smtClean="0"/>
              <a:t>Źródło: ULC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2</a:t>
            </a:fld>
            <a:endParaRPr lang="pl-PL"/>
          </a:p>
        </p:txBody>
      </p:sp>
      <p:pic>
        <p:nvPicPr>
          <p:cNvPr id="13" name="Obraz 12" descr="Logo UL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503" y="377071"/>
            <a:ext cx="1008112" cy="94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1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6"/>
          <p:cNvGrpSpPr/>
          <p:nvPr/>
        </p:nvGrpSpPr>
        <p:grpSpPr>
          <a:xfrm>
            <a:off x="1" y="240121"/>
            <a:ext cx="9144000" cy="1244663"/>
            <a:chOff x="-9077" y="-235204"/>
            <a:chExt cx="9144000" cy="1687166"/>
          </a:xfrm>
        </p:grpSpPr>
        <p:sp>
          <p:nvSpPr>
            <p:cNvPr id="15" name="Prostokąt 14"/>
            <p:cNvSpPr/>
            <p:nvPr/>
          </p:nvSpPr>
          <p:spPr>
            <a:xfrm>
              <a:off x="-9077" y="-235204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-9077" y="1393543"/>
              <a:ext cx="9144000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74400" y="126000"/>
            <a:ext cx="7869600" cy="1512168"/>
          </a:xfrm>
        </p:spPr>
        <p:txBody>
          <a:bodyPr>
            <a:norm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Analiza rynku lotniczego 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pl-PL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Przewozy </a:t>
            </a:r>
            <a:r>
              <a:rPr lang="pl-PL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pasażerskie w Polsce ogółem </a:t>
            </a:r>
          </a:p>
        </p:txBody>
      </p:sp>
      <p:sp>
        <p:nvSpPr>
          <p:cNvPr id="12" name="Symbol zastępczy zawartości 4"/>
          <p:cNvSpPr txBox="1">
            <a:spLocks/>
          </p:cNvSpPr>
          <p:nvPr/>
        </p:nvSpPr>
        <p:spPr>
          <a:xfrm>
            <a:off x="323528" y="5877272"/>
            <a:ext cx="868680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pl-PL" sz="160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pl-PL" sz="160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pl-PL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endParaRPr lang="pl-PL" sz="1600" dirty="0" smtClean="0"/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endParaRPr lang="pl-PL" sz="1600" dirty="0"/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endParaRPr lang="pl-PL" sz="1600" dirty="0" smtClean="0"/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endParaRPr lang="pl-PL" sz="1600" dirty="0"/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endParaRPr lang="pl-PL" sz="160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16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pl-PL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Źródło: ULC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0" y="1728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Liczba obsłużonych pasażerów (mln) w poszczególnych latach (pierwsze półrocze) </a:t>
            </a:r>
            <a:endParaRPr lang="en-GB" sz="1600" b="1" dirty="0"/>
          </a:p>
        </p:txBody>
      </p:sp>
      <p:graphicFrame>
        <p:nvGraphicFramePr>
          <p:cNvPr id="14" name="Wykres 13"/>
          <p:cNvGraphicFramePr>
            <a:graphicFrameLocks/>
          </p:cNvGraphicFramePr>
          <p:nvPr>
            <p:extLst/>
          </p:nvPr>
        </p:nvGraphicFramePr>
        <p:xfrm>
          <a:off x="540000" y="2276872"/>
          <a:ext cx="8064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" name="Obraz 17" descr="Logo UL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503" y="377071"/>
            <a:ext cx="1008112" cy="94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8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rupa 138"/>
          <p:cNvGrpSpPr/>
          <p:nvPr/>
        </p:nvGrpSpPr>
        <p:grpSpPr>
          <a:xfrm>
            <a:off x="1768226" y="1628800"/>
            <a:ext cx="5616624" cy="5173200"/>
            <a:chOff x="1620880" y="1574966"/>
            <a:chExt cx="5687424" cy="5238410"/>
          </a:xfrm>
        </p:grpSpPr>
        <p:pic>
          <p:nvPicPr>
            <p:cNvPr id="95" name="Obraz 94" descr="_Porty lotnicze.jpg"/>
            <p:cNvPicPr>
              <a:picLocks noChangeAspect="1"/>
            </p:cNvPicPr>
            <p:nvPr/>
          </p:nvPicPr>
          <p:blipFill rotWithShape="1">
            <a:blip r:embed="rId2" cstate="print"/>
            <a:srcRect l="1795" t="7468" r="2431" b="5251"/>
            <a:stretch/>
          </p:blipFill>
          <p:spPr>
            <a:xfrm>
              <a:off x="1620880" y="1612248"/>
              <a:ext cx="5687424" cy="5201128"/>
            </a:xfrm>
            <a:prstGeom prst="rect">
              <a:avLst/>
            </a:prstGeom>
          </p:spPr>
        </p:pic>
        <p:sp>
          <p:nvSpPr>
            <p:cNvPr id="110" name="pole tekstowe 109"/>
            <p:cNvSpPr txBox="1"/>
            <p:nvPr/>
          </p:nvSpPr>
          <p:spPr>
            <a:xfrm>
              <a:off x="5244012" y="4332108"/>
              <a:ext cx="5432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b="1" dirty="0" smtClean="0"/>
                <a:t>WAW</a:t>
              </a:r>
              <a:endParaRPr lang="pl-PL" sz="1200" b="1" dirty="0"/>
            </a:p>
          </p:txBody>
        </p:sp>
        <p:sp>
          <p:nvSpPr>
            <p:cNvPr id="111" name="pole tekstowe 110"/>
            <p:cNvSpPr txBox="1"/>
            <p:nvPr/>
          </p:nvSpPr>
          <p:spPr>
            <a:xfrm>
              <a:off x="4669835" y="6251960"/>
              <a:ext cx="4411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b="1" dirty="0" smtClean="0"/>
                <a:t>KRK</a:t>
              </a:r>
              <a:endParaRPr lang="pl-PL" sz="1200" b="1" dirty="0"/>
            </a:p>
          </p:txBody>
        </p:sp>
        <p:sp>
          <p:nvSpPr>
            <p:cNvPr id="113" name="pole tekstowe 112"/>
            <p:cNvSpPr txBox="1"/>
            <p:nvPr/>
          </p:nvSpPr>
          <p:spPr>
            <a:xfrm>
              <a:off x="3927515" y="5792873"/>
              <a:ext cx="4860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b="1" dirty="0" smtClean="0"/>
                <a:t>KTW</a:t>
              </a:r>
              <a:endParaRPr lang="pl-PL" sz="1200" b="1" dirty="0"/>
            </a:p>
          </p:txBody>
        </p:sp>
        <p:sp>
          <p:nvSpPr>
            <p:cNvPr id="114" name="pole tekstowe 113"/>
            <p:cNvSpPr txBox="1"/>
            <p:nvPr/>
          </p:nvSpPr>
          <p:spPr>
            <a:xfrm>
              <a:off x="4768726" y="3974585"/>
              <a:ext cx="500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b="1" dirty="0" smtClean="0"/>
                <a:t>WMI</a:t>
              </a:r>
              <a:endParaRPr lang="pl-PL" sz="1200" b="1" dirty="0"/>
            </a:p>
          </p:txBody>
        </p:sp>
        <p:sp>
          <p:nvSpPr>
            <p:cNvPr id="115" name="pole tekstowe 114"/>
            <p:cNvSpPr txBox="1"/>
            <p:nvPr/>
          </p:nvSpPr>
          <p:spPr>
            <a:xfrm>
              <a:off x="2693666" y="5125148"/>
              <a:ext cx="5134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b="1" dirty="0" smtClean="0"/>
                <a:t>WRO</a:t>
              </a:r>
              <a:endParaRPr lang="pl-PL" sz="1200" b="1" dirty="0"/>
            </a:p>
          </p:txBody>
        </p:sp>
        <p:sp>
          <p:nvSpPr>
            <p:cNvPr id="116" name="pole tekstowe 115"/>
            <p:cNvSpPr txBox="1"/>
            <p:nvPr/>
          </p:nvSpPr>
          <p:spPr>
            <a:xfrm>
              <a:off x="2733818" y="3917576"/>
              <a:ext cx="4418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b="1" dirty="0" smtClean="0"/>
                <a:t>POZ</a:t>
              </a:r>
              <a:endParaRPr lang="pl-PL" sz="1200" b="1" dirty="0"/>
            </a:p>
          </p:txBody>
        </p:sp>
        <p:sp>
          <p:nvSpPr>
            <p:cNvPr id="117" name="pole tekstowe 116"/>
            <p:cNvSpPr txBox="1"/>
            <p:nvPr/>
          </p:nvSpPr>
          <p:spPr>
            <a:xfrm>
              <a:off x="5958985" y="5826537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b="1" dirty="0" smtClean="0"/>
                <a:t>RZE</a:t>
              </a:r>
              <a:endParaRPr lang="pl-PL" sz="1200" b="1" dirty="0"/>
            </a:p>
          </p:txBody>
        </p:sp>
        <p:sp>
          <p:nvSpPr>
            <p:cNvPr id="119" name="pole tekstowe 118"/>
            <p:cNvSpPr txBox="1"/>
            <p:nvPr/>
          </p:nvSpPr>
          <p:spPr>
            <a:xfrm>
              <a:off x="6286472" y="4790849"/>
              <a:ext cx="4213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b="1" dirty="0" smtClean="0"/>
                <a:t>LUZ</a:t>
              </a:r>
              <a:endParaRPr lang="pl-PL" sz="1200" b="1" dirty="0"/>
            </a:p>
          </p:txBody>
        </p:sp>
        <p:sp>
          <p:nvSpPr>
            <p:cNvPr id="121" name="pole tekstowe 120"/>
            <p:cNvSpPr txBox="1"/>
            <p:nvPr/>
          </p:nvSpPr>
          <p:spPr>
            <a:xfrm>
              <a:off x="4145583" y="4412888"/>
              <a:ext cx="3827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b="1" dirty="0" smtClean="0"/>
                <a:t>LCJ</a:t>
              </a:r>
              <a:endParaRPr lang="pl-PL" sz="1200" b="1" dirty="0"/>
            </a:p>
          </p:txBody>
        </p:sp>
        <p:sp>
          <p:nvSpPr>
            <p:cNvPr id="122" name="pole tekstowe 121"/>
            <p:cNvSpPr txBox="1"/>
            <p:nvPr/>
          </p:nvSpPr>
          <p:spPr>
            <a:xfrm>
              <a:off x="4940703" y="2799632"/>
              <a:ext cx="4097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b="1" dirty="0" smtClean="0"/>
                <a:t>SZY</a:t>
              </a:r>
              <a:endParaRPr lang="pl-PL" sz="1200" b="1" dirty="0"/>
            </a:p>
          </p:txBody>
        </p:sp>
        <p:sp>
          <p:nvSpPr>
            <p:cNvPr id="123" name="pole tekstowe 122"/>
            <p:cNvSpPr txBox="1"/>
            <p:nvPr/>
          </p:nvSpPr>
          <p:spPr>
            <a:xfrm>
              <a:off x="5209666" y="4635169"/>
              <a:ext cx="545723" cy="467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b="1" dirty="0" smtClean="0"/>
                <a:t>RDO</a:t>
              </a:r>
            </a:p>
            <a:p>
              <a:pPr algn="ctr"/>
              <a:r>
                <a:rPr lang="pl-PL" sz="1200" b="1" dirty="0" smtClean="0"/>
                <a:t>0,006</a:t>
              </a:r>
              <a:endParaRPr lang="pl-PL" sz="1200" b="1" dirty="0"/>
            </a:p>
          </p:txBody>
        </p:sp>
        <p:sp>
          <p:nvSpPr>
            <p:cNvPr id="124" name="pole tekstowe 123"/>
            <p:cNvSpPr txBox="1"/>
            <p:nvPr/>
          </p:nvSpPr>
          <p:spPr>
            <a:xfrm>
              <a:off x="2266312" y="3689521"/>
              <a:ext cx="545722" cy="560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l-PL" sz="1200" b="1" dirty="0" smtClean="0"/>
                <a:t>0,006</a:t>
              </a:r>
            </a:p>
            <a:p>
              <a:pPr algn="ctr"/>
              <a:r>
                <a:rPr lang="pl-PL" sz="1200" b="1" dirty="0" smtClean="0"/>
                <a:t>IEG</a:t>
              </a:r>
            </a:p>
          </p:txBody>
        </p:sp>
        <p:sp>
          <p:nvSpPr>
            <p:cNvPr id="125" name="pole tekstowe 124"/>
            <p:cNvSpPr txBox="1"/>
            <p:nvPr/>
          </p:nvSpPr>
          <p:spPr>
            <a:xfrm>
              <a:off x="5242795" y="1574966"/>
              <a:ext cx="545723" cy="280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b="1" dirty="0" smtClean="0"/>
                <a:t>6,968</a:t>
              </a:r>
              <a:endParaRPr lang="pl-PL" sz="1200" b="1" dirty="0"/>
            </a:p>
          </p:txBody>
        </p:sp>
        <p:sp>
          <p:nvSpPr>
            <p:cNvPr id="126" name="pole tekstowe 125"/>
            <p:cNvSpPr txBox="1"/>
            <p:nvPr/>
          </p:nvSpPr>
          <p:spPr>
            <a:xfrm>
              <a:off x="4617548" y="5086091"/>
              <a:ext cx="545723" cy="280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b="1" dirty="0" smtClean="0"/>
                <a:t>2,707</a:t>
              </a:r>
              <a:endParaRPr lang="pl-PL" sz="1200" b="1" dirty="0"/>
            </a:p>
          </p:txBody>
        </p:sp>
        <p:sp>
          <p:nvSpPr>
            <p:cNvPr id="127" name="pole tekstowe 126"/>
            <p:cNvSpPr txBox="1"/>
            <p:nvPr/>
          </p:nvSpPr>
          <p:spPr>
            <a:xfrm>
              <a:off x="3912455" y="5013175"/>
              <a:ext cx="545723" cy="280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b="1" dirty="0" smtClean="0"/>
                <a:t>1,561</a:t>
              </a:r>
              <a:endParaRPr lang="pl-PL" sz="1200" b="1" dirty="0"/>
            </a:p>
          </p:txBody>
        </p:sp>
        <p:sp>
          <p:nvSpPr>
            <p:cNvPr id="128" name="pole tekstowe 127"/>
            <p:cNvSpPr txBox="1"/>
            <p:nvPr/>
          </p:nvSpPr>
          <p:spPr>
            <a:xfrm>
              <a:off x="4746093" y="3252027"/>
              <a:ext cx="545723" cy="280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b="1" dirty="0" smtClean="0"/>
                <a:t>1,440</a:t>
              </a:r>
              <a:endParaRPr lang="pl-PL" sz="1200" b="1" dirty="0"/>
            </a:p>
          </p:txBody>
        </p:sp>
        <p:sp>
          <p:nvSpPr>
            <p:cNvPr id="129" name="pole tekstowe 128"/>
            <p:cNvSpPr txBox="1"/>
            <p:nvPr/>
          </p:nvSpPr>
          <p:spPr>
            <a:xfrm>
              <a:off x="2677510" y="4436771"/>
              <a:ext cx="545723" cy="280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b="1" dirty="0" smtClean="0"/>
                <a:t>1,275</a:t>
              </a:r>
              <a:endParaRPr lang="pl-PL" sz="1200" b="1" dirty="0"/>
            </a:p>
          </p:txBody>
        </p:sp>
        <p:sp>
          <p:nvSpPr>
            <p:cNvPr id="131" name="pole tekstowe 130"/>
            <p:cNvSpPr txBox="1"/>
            <p:nvPr/>
          </p:nvSpPr>
          <p:spPr>
            <a:xfrm>
              <a:off x="5896275" y="5506015"/>
              <a:ext cx="545723" cy="280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b="1" dirty="0" smtClean="0"/>
                <a:t>0,324</a:t>
              </a:r>
              <a:endParaRPr lang="pl-PL" sz="1200" b="1" dirty="0"/>
            </a:p>
          </p:txBody>
        </p:sp>
        <p:sp>
          <p:nvSpPr>
            <p:cNvPr id="133" name="pole tekstowe 132"/>
            <p:cNvSpPr txBox="1"/>
            <p:nvPr/>
          </p:nvSpPr>
          <p:spPr>
            <a:xfrm>
              <a:off x="6224277" y="4509120"/>
              <a:ext cx="545723" cy="280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b="1" dirty="0" smtClean="0"/>
                <a:t>0,180</a:t>
              </a:r>
              <a:endParaRPr lang="pl-PL" sz="1200" b="1" dirty="0"/>
            </a:p>
          </p:txBody>
        </p:sp>
        <p:sp>
          <p:nvSpPr>
            <p:cNvPr id="135" name="pole tekstowe 134"/>
            <p:cNvSpPr txBox="1"/>
            <p:nvPr/>
          </p:nvSpPr>
          <p:spPr>
            <a:xfrm>
              <a:off x="4064087" y="4134217"/>
              <a:ext cx="545723" cy="280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b="1" dirty="0" smtClean="0"/>
                <a:t>0,112</a:t>
              </a:r>
              <a:endParaRPr lang="pl-PL" sz="1200" b="1" dirty="0"/>
            </a:p>
          </p:txBody>
        </p:sp>
        <p:sp>
          <p:nvSpPr>
            <p:cNvPr id="136" name="pole tekstowe 135"/>
            <p:cNvSpPr txBox="1"/>
            <p:nvPr/>
          </p:nvSpPr>
          <p:spPr>
            <a:xfrm>
              <a:off x="4872529" y="2611995"/>
              <a:ext cx="545723" cy="280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b="1" dirty="0" smtClean="0"/>
                <a:t>0,046</a:t>
              </a:r>
              <a:endParaRPr lang="pl-PL" sz="1200" b="1" dirty="0"/>
            </a:p>
          </p:txBody>
        </p:sp>
        <p:sp>
          <p:nvSpPr>
            <p:cNvPr id="130" name="pole tekstowe 129"/>
            <p:cNvSpPr txBox="1"/>
            <p:nvPr/>
          </p:nvSpPr>
          <p:spPr>
            <a:xfrm>
              <a:off x="2676777" y="3443425"/>
              <a:ext cx="545723" cy="280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b="1" dirty="0" smtClean="0"/>
                <a:t>0,758</a:t>
              </a:r>
              <a:endParaRPr lang="pl-PL" sz="1200" b="1" dirty="0"/>
            </a:p>
          </p:txBody>
        </p:sp>
        <p:sp>
          <p:nvSpPr>
            <p:cNvPr id="134" name="pole tekstowe 133"/>
            <p:cNvSpPr txBox="1"/>
            <p:nvPr/>
          </p:nvSpPr>
          <p:spPr>
            <a:xfrm>
              <a:off x="3309713" y="2914618"/>
              <a:ext cx="545723" cy="280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b="1" dirty="0" smtClean="0"/>
                <a:t>0,144</a:t>
              </a:r>
              <a:endParaRPr lang="pl-PL" sz="1200" b="1" dirty="0"/>
            </a:p>
          </p:txBody>
        </p:sp>
        <p:sp>
          <p:nvSpPr>
            <p:cNvPr id="120" name="pole tekstowe 119"/>
            <p:cNvSpPr txBox="1"/>
            <p:nvPr/>
          </p:nvSpPr>
          <p:spPr>
            <a:xfrm>
              <a:off x="3356242" y="3191236"/>
              <a:ext cx="4390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b="1" dirty="0" smtClean="0"/>
                <a:t>BZG</a:t>
              </a:r>
              <a:endParaRPr lang="pl-PL" sz="1200" b="1" dirty="0"/>
            </a:p>
          </p:txBody>
        </p:sp>
        <p:sp>
          <p:nvSpPr>
            <p:cNvPr id="112" name="pole tekstowe 111"/>
            <p:cNvSpPr txBox="1"/>
            <p:nvPr/>
          </p:nvSpPr>
          <p:spPr>
            <a:xfrm>
              <a:off x="3607632" y="2449785"/>
              <a:ext cx="487287" cy="280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b="1" dirty="0" smtClean="0"/>
                <a:t>GDN</a:t>
              </a:r>
            </a:p>
          </p:txBody>
        </p:sp>
        <p:sp>
          <p:nvSpPr>
            <p:cNvPr id="132" name="pole tekstowe 131"/>
            <p:cNvSpPr txBox="1"/>
            <p:nvPr/>
          </p:nvSpPr>
          <p:spPr>
            <a:xfrm>
              <a:off x="2004017" y="2420888"/>
              <a:ext cx="545723" cy="280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b="1" dirty="0" smtClean="0"/>
                <a:t>0,264</a:t>
              </a:r>
              <a:endParaRPr lang="pl-PL" sz="1200" b="1" dirty="0"/>
            </a:p>
          </p:txBody>
        </p:sp>
        <p:sp>
          <p:nvSpPr>
            <p:cNvPr id="118" name="pole tekstowe 117"/>
            <p:cNvSpPr txBox="1"/>
            <p:nvPr/>
          </p:nvSpPr>
          <p:spPr>
            <a:xfrm>
              <a:off x="2074740" y="2693140"/>
              <a:ext cx="4042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b="1" dirty="0" smtClean="0"/>
                <a:t>SZZ</a:t>
              </a:r>
              <a:endParaRPr lang="pl-PL" sz="1200" b="1" dirty="0"/>
            </a:p>
          </p:txBody>
        </p:sp>
        <p:sp>
          <p:nvSpPr>
            <p:cNvPr id="96" name="Prostokąt 95"/>
            <p:cNvSpPr/>
            <p:nvPr/>
          </p:nvSpPr>
          <p:spPr>
            <a:xfrm>
              <a:off x="4778422" y="5326588"/>
              <a:ext cx="218666" cy="98789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200"/>
            </a:p>
          </p:txBody>
        </p:sp>
        <p:sp>
          <p:nvSpPr>
            <p:cNvPr id="97" name="Prostokąt 96"/>
            <p:cNvSpPr>
              <a:spLocks noChangeAspect="1"/>
            </p:cNvSpPr>
            <p:nvPr/>
          </p:nvSpPr>
          <p:spPr>
            <a:xfrm>
              <a:off x="5403808" y="1809923"/>
              <a:ext cx="211003" cy="254082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200"/>
            </a:p>
          </p:txBody>
        </p:sp>
        <p:sp>
          <p:nvSpPr>
            <p:cNvPr id="98" name="Prostokąt 97"/>
            <p:cNvSpPr/>
            <p:nvPr/>
          </p:nvSpPr>
          <p:spPr>
            <a:xfrm>
              <a:off x="3741943" y="1720797"/>
              <a:ext cx="218666" cy="7691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200"/>
            </a:p>
          </p:txBody>
        </p:sp>
        <p:sp>
          <p:nvSpPr>
            <p:cNvPr id="99" name="Prostokąt 98"/>
            <p:cNvSpPr/>
            <p:nvPr/>
          </p:nvSpPr>
          <p:spPr>
            <a:xfrm>
              <a:off x="4061196" y="5247888"/>
              <a:ext cx="218666" cy="56867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200"/>
            </a:p>
          </p:txBody>
        </p:sp>
        <p:sp>
          <p:nvSpPr>
            <p:cNvPr id="100" name="Prostokąt 99"/>
            <p:cNvSpPr/>
            <p:nvPr/>
          </p:nvSpPr>
          <p:spPr>
            <a:xfrm>
              <a:off x="4908378" y="3498106"/>
              <a:ext cx="218666" cy="52493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200"/>
            </a:p>
          </p:txBody>
        </p:sp>
        <p:sp>
          <p:nvSpPr>
            <p:cNvPr id="101" name="Prostokąt 100"/>
            <p:cNvSpPr/>
            <p:nvPr/>
          </p:nvSpPr>
          <p:spPr>
            <a:xfrm>
              <a:off x="2841038" y="4701081"/>
              <a:ext cx="218666" cy="46660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200"/>
            </a:p>
          </p:txBody>
        </p:sp>
        <p:sp>
          <p:nvSpPr>
            <p:cNvPr id="102" name="Prostokąt 101"/>
            <p:cNvSpPr/>
            <p:nvPr/>
          </p:nvSpPr>
          <p:spPr>
            <a:xfrm>
              <a:off x="2845411" y="3680375"/>
              <a:ext cx="218666" cy="277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200"/>
            </a:p>
          </p:txBody>
        </p:sp>
        <p:sp>
          <p:nvSpPr>
            <p:cNvPr id="103" name="Prostokąt 102"/>
            <p:cNvSpPr/>
            <p:nvPr/>
          </p:nvSpPr>
          <p:spPr>
            <a:xfrm>
              <a:off x="6059807" y="5743660"/>
              <a:ext cx="218666" cy="1166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200"/>
            </a:p>
          </p:txBody>
        </p:sp>
        <p:sp>
          <p:nvSpPr>
            <p:cNvPr id="104" name="Prostokąt 103"/>
            <p:cNvSpPr/>
            <p:nvPr/>
          </p:nvSpPr>
          <p:spPr>
            <a:xfrm>
              <a:off x="2167546" y="2644866"/>
              <a:ext cx="218666" cy="9478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200"/>
            </a:p>
          </p:txBody>
        </p:sp>
        <p:sp>
          <p:nvSpPr>
            <p:cNvPr id="105" name="Prostokąt 104"/>
            <p:cNvSpPr/>
            <p:nvPr/>
          </p:nvSpPr>
          <p:spPr>
            <a:xfrm>
              <a:off x="6387806" y="4755762"/>
              <a:ext cx="218666" cy="6561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200"/>
            </a:p>
          </p:txBody>
        </p:sp>
        <p:sp>
          <p:nvSpPr>
            <p:cNvPr id="106" name="Prostokąt 105"/>
            <p:cNvSpPr/>
            <p:nvPr/>
          </p:nvSpPr>
          <p:spPr>
            <a:xfrm>
              <a:off x="3466424" y="3170022"/>
              <a:ext cx="218666" cy="5103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200"/>
            </a:p>
          </p:txBody>
        </p:sp>
        <p:sp>
          <p:nvSpPr>
            <p:cNvPr id="107" name="Prostokąt 106"/>
            <p:cNvSpPr/>
            <p:nvPr/>
          </p:nvSpPr>
          <p:spPr>
            <a:xfrm>
              <a:off x="4227616" y="4400271"/>
              <a:ext cx="218666" cy="4009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200"/>
            </a:p>
          </p:txBody>
        </p:sp>
        <p:sp>
          <p:nvSpPr>
            <p:cNvPr id="108" name="Prostokąt 107"/>
            <p:cNvSpPr/>
            <p:nvPr/>
          </p:nvSpPr>
          <p:spPr>
            <a:xfrm>
              <a:off x="5036448" y="2833755"/>
              <a:ext cx="218666" cy="1822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200"/>
            </a:p>
          </p:txBody>
        </p:sp>
        <p:sp>
          <p:nvSpPr>
            <p:cNvPr id="109" name="Elipsa 108"/>
            <p:cNvSpPr>
              <a:spLocks noChangeAspect="1"/>
            </p:cNvSpPr>
            <p:nvPr/>
          </p:nvSpPr>
          <p:spPr>
            <a:xfrm>
              <a:off x="5456288" y="4641639"/>
              <a:ext cx="52480" cy="52662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200"/>
            </a:p>
          </p:txBody>
        </p:sp>
      </p:grp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0" y="6454177"/>
            <a:ext cx="1613004" cy="365125"/>
          </a:xfrm>
        </p:spPr>
        <p:txBody>
          <a:bodyPr/>
          <a:lstStyle/>
          <a:p>
            <a:r>
              <a:rPr lang="pl-PL" dirty="0" smtClean="0"/>
              <a:t>Źródło: ULC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4</a:t>
            </a:fld>
            <a:endParaRPr lang="pl-PL" dirty="0"/>
          </a:p>
        </p:txBody>
      </p:sp>
      <p:grpSp>
        <p:nvGrpSpPr>
          <p:cNvPr id="6" name="Grupa 16"/>
          <p:cNvGrpSpPr/>
          <p:nvPr/>
        </p:nvGrpSpPr>
        <p:grpSpPr>
          <a:xfrm>
            <a:off x="1" y="240121"/>
            <a:ext cx="9144000" cy="1244663"/>
            <a:chOff x="-9077" y="-235204"/>
            <a:chExt cx="9144000" cy="1687166"/>
          </a:xfrm>
        </p:grpSpPr>
        <p:sp>
          <p:nvSpPr>
            <p:cNvPr id="7" name="Prostokąt 6"/>
            <p:cNvSpPr/>
            <p:nvPr/>
          </p:nvSpPr>
          <p:spPr>
            <a:xfrm>
              <a:off x="-9077" y="-235204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-9077" y="1393543"/>
              <a:ext cx="9144000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9" name="Tytuł 1"/>
          <p:cNvSpPr txBox="1">
            <a:spLocks/>
          </p:cNvSpPr>
          <p:nvPr/>
        </p:nvSpPr>
        <p:spPr>
          <a:xfrm>
            <a:off x="1274885" y="124412"/>
            <a:ext cx="786960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Analiza rynku lotniczego</a:t>
            </a:r>
            <a:b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pl-PL" sz="2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Wyniki w poszczególnych portach lotniczych w pierwszym półroczu 2017 roku </a:t>
            </a:r>
            <a:endParaRPr lang="pl-PL" sz="2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10" name="Obraz 9" descr="Logo UL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503" y="377071"/>
            <a:ext cx="1008112" cy="947905"/>
          </a:xfrm>
          <a:prstGeom prst="rect">
            <a:avLst/>
          </a:prstGeom>
        </p:spPr>
      </p:pic>
      <p:sp>
        <p:nvSpPr>
          <p:cNvPr id="138" name="pole tekstowe 137"/>
          <p:cNvSpPr txBox="1"/>
          <p:nvPr/>
        </p:nvSpPr>
        <p:spPr>
          <a:xfrm>
            <a:off x="0" y="1628800"/>
            <a:ext cx="16208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i="1" dirty="0" smtClean="0"/>
              <a:t>*dane liczbowe podane są w mln pasażerów</a:t>
            </a:r>
            <a:endParaRPr lang="pl-PL" sz="105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3691885" y="1548000"/>
            <a:ext cx="918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2,105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442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6"/>
          <p:cNvGrpSpPr/>
          <p:nvPr/>
        </p:nvGrpSpPr>
        <p:grpSpPr>
          <a:xfrm>
            <a:off x="1" y="240121"/>
            <a:ext cx="9144000" cy="1244663"/>
            <a:chOff x="-9077" y="-235204"/>
            <a:chExt cx="9144000" cy="1687166"/>
          </a:xfrm>
        </p:grpSpPr>
        <p:sp>
          <p:nvSpPr>
            <p:cNvPr id="16" name="Prostokąt 15"/>
            <p:cNvSpPr/>
            <p:nvPr/>
          </p:nvSpPr>
          <p:spPr>
            <a:xfrm>
              <a:off x="-9077" y="-235204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18" name="Prostokąt 17"/>
            <p:cNvSpPr/>
            <p:nvPr/>
          </p:nvSpPr>
          <p:spPr>
            <a:xfrm>
              <a:off x="-9077" y="1393543"/>
              <a:ext cx="9144000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Źródło: ULC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0" y="1728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Zmiana przewozów pasażerskich w poszczególnych portach lotniczych w pierwszej połowie 2017 roku</a:t>
            </a:r>
            <a:endParaRPr lang="pl-PL" sz="16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-20782" y="6597932"/>
            <a:ext cx="67530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i="1" dirty="0" smtClean="0"/>
              <a:t>*dynamika portu Radom-Sadków wyniosła w pierwszym półroczu 2017 roku 110%, a portu Olsztyn-Mazury – 615%</a:t>
            </a:r>
            <a:endParaRPr lang="pl-PL" sz="1050" i="1" dirty="0"/>
          </a:p>
        </p:txBody>
      </p:sp>
      <p:sp>
        <p:nvSpPr>
          <p:cNvPr id="13" name="Tytuł 1"/>
          <p:cNvSpPr txBox="1">
            <a:spLocks/>
          </p:cNvSpPr>
          <p:nvPr/>
        </p:nvSpPr>
        <p:spPr>
          <a:xfrm>
            <a:off x="1274400" y="126000"/>
            <a:ext cx="786960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Analiza rynku lotniczego </a:t>
            </a:r>
          </a:p>
          <a:p>
            <a:pPr algn="l">
              <a:spcBef>
                <a:spcPts val="0"/>
              </a:spcBef>
            </a:pPr>
            <a:r>
              <a:rPr lang="pl-PL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Przewozy pasażerskie w pierwszym półroczu 2017 roku</a:t>
            </a:r>
          </a:p>
        </p:txBody>
      </p:sp>
      <p:graphicFrame>
        <p:nvGraphicFramePr>
          <p:cNvPr id="14" name="Wykres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1346906"/>
              </p:ext>
            </p:extLst>
          </p:nvPr>
        </p:nvGraphicFramePr>
        <p:xfrm>
          <a:off x="541156" y="2278800"/>
          <a:ext cx="8064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9" name="Obraz 18" descr="Logo UL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503" y="377071"/>
            <a:ext cx="1008112" cy="94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 16"/>
          <p:cNvGrpSpPr/>
          <p:nvPr/>
        </p:nvGrpSpPr>
        <p:grpSpPr>
          <a:xfrm>
            <a:off x="1" y="240121"/>
            <a:ext cx="9144000" cy="1244663"/>
            <a:chOff x="-9077" y="-235204"/>
            <a:chExt cx="9144000" cy="1687166"/>
          </a:xfrm>
        </p:grpSpPr>
        <p:sp>
          <p:nvSpPr>
            <p:cNvPr id="13" name="Prostokąt 12"/>
            <p:cNvSpPr/>
            <p:nvPr/>
          </p:nvSpPr>
          <p:spPr>
            <a:xfrm>
              <a:off x="-9077" y="-235204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-9077" y="1393543"/>
              <a:ext cx="9144000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74400" y="126000"/>
            <a:ext cx="7869600" cy="1512168"/>
          </a:xfrm>
        </p:spPr>
        <p:txBody>
          <a:bodyPr>
            <a:norm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Analiza rynku 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lotniczego</a:t>
            </a:r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pl-PL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Przewozy wg modeli biznesowych w </a:t>
            </a:r>
            <a:r>
              <a:rPr lang="pl-PL" sz="2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pierwszym półroczu 2017 roku </a:t>
            </a:r>
            <a:endParaRPr lang="pl-PL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Źródło: ULC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6</a:t>
            </a:fld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0" y="1728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Liczba pasażerów (mln) </a:t>
            </a:r>
            <a:r>
              <a:rPr lang="pl-PL" sz="1600" b="1" dirty="0" smtClean="0"/>
              <a:t>w podziale na model biznesowy w </a:t>
            </a:r>
            <a:r>
              <a:rPr lang="pl-PL" sz="1600" b="1" dirty="0"/>
              <a:t>poszczególnych </a:t>
            </a:r>
            <a:r>
              <a:rPr lang="pl-PL" sz="1600" b="1" dirty="0" smtClean="0"/>
              <a:t>latach (półrocze)</a:t>
            </a:r>
            <a:endParaRPr lang="en-GB" sz="1600" b="1" dirty="0"/>
          </a:p>
        </p:txBody>
      </p:sp>
      <p:graphicFrame>
        <p:nvGraphicFramePr>
          <p:cNvPr id="12" name="Wykres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1362990"/>
              </p:ext>
            </p:extLst>
          </p:nvPr>
        </p:nvGraphicFramePr>
        <p:xfrm>
          <a:off x="540000" y="2276872"/>
          <a:ext cx="8064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Obraz 14" descr="Logo UL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503" y="377071"/>
            <a:ext cx="1008112" cy="94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8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6"/>
          <p:cNvGrpSpPr/>
          <p:nvPr/>
        </p:nvGrpSpPr>
        <p:grpSpPr>
          <a:xfrm>
            <a:off x="1" y="240121"/>
            <a:ext cx="9144000" cy="1244663"/>
            <a:chOff x="-9077" y="-235204"/>
            <a:chExt cx="9144000" cy="1687166"/>
          </a:xfrm>
        </p:grpSpPr>
        <p:sp>
          <p:nvSpPr>
            <p:cNvPr id="18" name="Prostokąt 17"/>
            <p:cNvSpPr/>
            <p:nvPr/>
          </p:nvSpPr>
          <p:spPr>
            <a:xfrm>
              <a:off x="-9077" y="-235204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19" name="Prostokąt 18"/>
            <p:cNvSpPr/>
            <p:nvPr/>
          </p:nvSpPr>
          <p:spPr>
            <a:xfrm>
              <a:off x="-9077" y="1393543"/>
              <a:ext cx="9144000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74400" y="126000"/>
            <a:ext cx="7869600" cy="1512168"/>
          </a:xfrm>
        </p:spPr>
        <p:txBody>
          <a:bodyPr>
            <a:norm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Analiza rynku 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lotniczego</a:t>
            </a:r>
            <a:b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pl-PL" sz="2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Przewozy </a:t>
            </a:r>
            <a:r>
              <a:rPr lang="pl-PL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wg modeli biznesowych w </a:t>
            </a:r>
            <a:r>
              <a:rPr lang="pl-PL" sz="2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pierwszym półroczu 2017 </a:t>
            </a:r>
            <a:r>
              <a:rPr lang="pl-PL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roku </a:t>
            </a:r>
            <a:endParaRPr lang="pl-PL" sz="2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0" name="Symbol zastępczy zawartości 4"/>
          <p:cNvSpPr txBox="1">
            <a:spLocks/>
          </p:cNvSpPr>
          <p:nvPr/>
        </p:nvSpPr>
        <p:spPr>
          <a:xfrm>
            <a:off x="457200" y="1772816"/>
            <a:ext cx="843528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16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pl-PL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Źródło: ULC</a:t>
            </a:r>
            <a:endParaRPr lang="pl-PL" dirty="0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11" name="Rectangle 7"/>
          <p:cNvSpPr/>
          <p:nvPr/>
        </p:nvSpPr>
        <p:spPr>
          <a:xfrm>
            <a:off x="705123" y="6021288"/>
            <a:ext cx="7663824" cy="324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82880" tIns="182880" rIns="182880" bIns="91440" rtlCol="0" anchor="ctr">
            <a:spAutoFit/>
          </a:bodyPr>
          <a:lstStyle/>
          <a:p>
            <a:pPr>
              <a:lnSpc>
                <a:spcPct val="85000"/>
              </a:lnSpc>
            </a:pP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0" y="1728000"/>
            <a:ext cx="914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500" b="1" dirty="0" smtClean="0"/>
              <a:t>Udział w rynku wg modelu biznesowego (półrocze) </a:t>
            </a:r>
            <a:endParaRPr lang="en-GB" sz="1500" b="1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673607" y="6024238"/>
            <a:ext cx="7633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200" dirty="0" smtClean="0">
                <a:solidFill>
                  <a:schemeClr val="bg1"/>
                </a:solidFill>
              </a:rPr>
              <a:t>Przewoźnicy niskokosztowi wciąż mają najwyższy udział w rynku w stosunku do pozostałych modeli biznesowych.</a:t>
            </a:r>
            <a:endParaRPr lang="pl-PL" sz="1200" dirty="0">
              <a:solidFill>
                <a:schemeClr val="bg1"/>
              </a:solidFill>
            </a:endParaRPr>
          </a:p>
        </p:txBody>
      </p:sp>
      <p:graphicFrame>
        <p:nvGraphicFramePr>
          <p:cNvPr id="16" name="Wykres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510831"/>
              </p:ext>
            </p:extLst>
          </p:nvPr>
        </p:nvGraphicFramePr>
        <p:xfrm>
          <a:off x="540000" y="2140698"/>
          <a:ext cx="8064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" name="Obraz 19" descr="Logo UL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503" y="377071"/>
            <a:ext cx="1008112" cy="94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2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a 16"/>
          <p:cNvGrpSpPr/>
          <p:nvPr/>
        </p:nvGrpSpPr>
        <p:grpSpPr>
          <a:xfrm>
            <a:off x="1" y="240121"/>
            <a:ext cx="9144000" cy="1244663"/>
            <a:chOff x="-9077" y="-235204"/>
            <a:chExt cx="9144000" cy="1687166"/>
          </a:xfrm>
        </p:grpSpPr>
        <p:sp>
          <p:nvSpPr>
            <p:cNvPr id="21" name="Prostokąt 20"/>
            <p:cNvSpPr/>
            <p:nvPr/>
          </p:nvSpPr>
          <p:spPr>
            <a:xfrm>
              <a:off x="-9077" y="-235204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-9077" y="1393543"/>
              <a:ext cx="9144000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5" name="Tytuł 1"/>
          <p:cNvSpPr txBox="1">
            <a:spLocks/>
          </p:cNvSpPr>
          <p:nvPr/>
        </p:nvSpPr>
        <p:spPr>
          <a:xfrm>
            <a:off x="1274400" y="126000"/>
            <a:ext cx="786240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Analiza </a:t>
            </a:r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rynku 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lotniczego</a:t>
            </a:r>
            <a:b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pl-PL" sz="2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Przewozy </a:t>
            </a:r>
            <a:r>
              <a:rPr lang="pl-PL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krajowe i </a:t>
            </a:r>
            <a:r>
              <a:rPr lang="pl-PL" sz="2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międzynarodowe - </a:t>
            </a:r>
            <a:r>
              <a:rPr lang="pl-PL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porównanie </a:t>
            </a:r>
            <a:r>
              <a:rPr lang="pl-PL" sz="2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</a:p>
          <a:p>
            <a:pPr algn="l">
              <a:spcBef>
                <a:spcPts val="0"/>
              </a:spcBef>
            </a:pPr>
            <a:r>
              <a:rPr lang="pl-PL" sz="2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portami </a:t>
            </a:r>
            <a:r>
              <a:rPr lang="pl-PL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zrzeszonymi w ACI </a:t>
            </a:r>
            <a:endParaRPr lang="pl-PL" sz="2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Źródło: ULC, ACI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8</a:t>
            </a:fld>
            <a:endParaRPr lang="pl-PL"/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7144712"/>
              </p:ext>
            </p:extLst>
          </p:nvPr>
        </p:nvGraphicFramePr>
        <p:xfrm>
          <a:off x="63089" y="2143064"/>
          <a:ext cx="4580919" cy="1735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6082382"/>
              </p:ext>
            </p:extLst>
          </p:nvPr>
        </p:nvGraphicFramePr>
        <p:xfrm>
          <a:off x="4465467" y="4104456"/>
          <a:ext cx="4572000" cy="1700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0" y="1728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Przewozy krajowe</a:t>
            </a:r>
            <a:endParaRPr lang="en-GB" sz="1600" b="1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4595500" y="3792088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Przewozy międzynarodowe</a:t>
            </a:r>
            <a:endParaRPr lang="en-GB" sz="16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76200" y="6505599"/>
            <a:ext cx="3810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i="1" dirty="0" smtClean="0"/>
              <a:t>*ACI - </a:t>
            </a:r>
            <a:r>
              <a:rPr lang="pl-PL" sz="1050" i="1" dirty="0" err="1" smtClean="0"/>
              <a:t>Airport</a:t>
            </a:r>
            <a:r>
              <a:rPr lang="pl-PL" sz="1050" i="1" dirty="0" smtClean="0"/>
              <a:t> </a:t>
            </a:r>
            <a:r>
              <a:rPr lang="pl-PL" sz="1050" i="1" dirty="0" err="1" smtClean="0"/>
              <a:t>Council</a:t>
            </a:r>
            <a:r>
              <a:rPr lang="pl-PL" sz="1050" i="1" dirty="0" smtClean="0"/>
              <a:t> International</a:t>
            </a:r>
            <a:endParaRPr lang="pl-PL" sz="1050" i="1" dirty="0"/>
          </a:p>
        </p:txBody>
      </p:sp>
      <p:sp>
        <p:nvSpPr>
          <p:cNvPr id="13" name="Strzałka w prawo 12"/>
          <p:cNvSpPr/>
          <p:nvPr/>
        </p:nvSpPr>
        <p:spPr>
          <a:xfrm flipH="1">
            <a:off x="4706252" y="2061008"/>
            <a:ext cx="4248000" cy="1440000"/>
          </a:xfrm>
          <a:prstGeom prst="rightArrow">
            <a:avLst>
              <a:gd name="adj1" fmla="val 66139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prawo 13"/>
          <p:cNvSpPr/>
          <p:nvPr/>
        </p:nvSpPr>
        <p:spPr>
          <a:xfrm>
            <a:off x="251520" y="4149080"/>
            <a:ext cx="4248000" cy="1440000"/>
          </a:xfrm>
          <a:prstGeom prst="rightArrow">
            <a:avLst>
              <a:gd name="adj1" fmla="val 67112"/>
              <a:gd name="adj2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396000" y="4365104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200" dirty="0">
                <a:solidFill>
                  <a:schemeClr val="bg1"/>
                </a:solidFill>
              </a:rPr>
              <a:t>W </a:t>
            </a:r>
            <a:r>
              <a:rPr lang="pl-PL" sz="1200" dirty="0" smtClean="0">
                <a:solidFill>
                  <a:schemeClr val="bg1"/>
                </a:solidFill>
              </a:rPr>
              <a:t>pierwszej połowie 2017 roku ruch </a:t>
            </a:r>
            <a:r>
              <a:rPr lang="pl-PL" sz="1200" dirty="0">
                <a:solidFill>
                  <a:schemeClr val="bg1"/>
                </a:solidFill>
              </a:rPr>
              <a:t>międzynarodowy w Polsce zanotował o</a:t>
            </a:r>
            <a:r>
              <a:rPr lang="pl-PL" sz="1200" dirty="0" smtClean="0">
                <a:solidFill>
                  <a:schemeClr val="bg1"/>
                </a:solidFill>
              </a:rPr>
              <a:t> 5 punktów procentowych wyższą </a:t>
            </a:r>
            <a:r>
              <a:rPr lang="pl-PL" sz="1200" dirty="0">
                <a:solidFill>
                  <a:schemeClr val="bg1"/>
                </a:solidFill>
              </a:rPr>
              <a:t>dynamikę </a:t>
            </a:r>
            <a:r>
              <a:rPr lang="pl-PL" sz="1200" dirty="0" smtClean="0">
                <a:solidFill>
                  <a:schemeClr val="bg1"/>
                </a:solidFill>
              </a:rPr>
              <a:t>w </a:t>
            </a:r>
            <a:r>
              <a:rPr lang="pl-PL" sz="1200" dirty="0">
                <a:solidFill>
                  <a:schemeClr val="bg1"/>
                </a:solidFill>
              </a:rPr>
              <a:t>porównaniu do przewozów międzynarodowych zrealizowanych przez porty ACI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5561628" y="2381979"/>
            <a:ext cx="312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200" dirty="0" smtClean="0">
                <a:solidFill>
                  <a:schemeClr val="bg1"/>
                </a:solidFill>
              </a:rPr>
              <a:t>W pierwszym półroczu 2017 roku ruch krajowy w Polsce zanotował aż o 23 punkty procentowe wyższą </a:t>
            </a:r>
            <a:r>
              <a:rPr lang="pl-PL" sz="1200" dirty="0">
                <a:solidFill>
                  <a:schemeClr val="bg1"/>
                </a:solidFill>
              </a:rPr>
              <a:t>dynamikę </a:t>
            </a:r>
            <a:r>
              <a:rPr lang="pl-PL" sz="1200" dirty="0" smtClean="0">
                <a:solidFill>
                  <a:schemeClr val="bg1"/>
                </a:solidFill>
              </a:rPr>
              <a:t>w </a:t>
            </a:r>
            <a:r>
              <a:rPr lang="pl-PL" sz="1200" dirty="0">
                <a:solidFill>
                  <a:schemeClr val="bg1"/>
                </a:solidFill>
              </a:rPr>
              <a:t>porównaniu do przewozów </a:t>
            </a:r>
            <a:r>
              <a:rPr lang="pl-PL" sz="1200" dirty="0" smtClean="0">
                <a:solidFill>
                  <a:schemeClr val="bg1"/>
                </a:solidFill>
              </a:rPr>
              <a:t>krajowych </a:t>
            </a:r>
            <a:r>
              <a:rPr lang="pl-PL" sz="1200" dirty="0">
                <a:solidFill>
                  <a:schemeClr val="bg1"/>
                </a:solidFill>
              </a:rPr>
              <a:t>zrealizowanych przez porty ACI</a:t>
            </a:r>
          </a:p>
        </p:txBody>
      </p:sp>
      <p:pic>
        <p:nvPicPr>
          <p:cNvPr id="23" name="Obraz 22" descr="Logo ULC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503" y="377071"/>
            <a:ext cx="1008112" cy="947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Źródło: ULC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9</a:t>
            </a:fld>
            <a:endParaRPr lang="pl-PL"/>
          </a:p>
        </p:txBody>
      </p:sp>
      <p:grpSp>
        <p:nvGrpSpPr>
          <p:cNvPr id="5" name="Grupa 16"/>
          <p:cNvGrpSpPr/>
          <p:nvPr/>
        </p:nvGrpSpPr>
        <p:grpSpPr>
          <a:xfrm>
            <a:off x="1" y="240121"/>
            <a:ext cx="9144000" cy="1244663"/>
            <a:chOff x="-9077" y="-235204"/>
            <a:chExt cx="9144000" cy="1687166"/>
          </a:xfrm>
        </p:grpSpPr>
        <p:sp>
          <p:nvSpPr>
            <p:cNvPr id="6" name="Prostokąt 5"/>
            <p:cNvSpPr/>
            <p:nvPr/>
          </p:nvSpPr>
          <p:spPr>
            <a:xfrm>
              <a:off x="-9077" y="-235204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-9077" y="1393543"/>
              <a:ext cx="9144000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pic>
        <p:nvPicPr>
          <p:cNvPr id="11" name="Obraz 10" descr="Logo UL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503" y="377071"/>
            <a:ext cx="1008112" cy="947905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1475656" y="48169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Analiza rynku lotniczego </a:t>
            </a:r>
            <a:b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pl-P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Główne założenia do prognozy ULC</a:t>
            </a:r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323528" y="1844824"/>
            <a:ext cx="849694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/>
              <a:buChar char="Q"/>
            </a:pPr>
            <a:r>
              <a:rPr lang="pl-PL" sz="2000" dirty="0" smtClean="0"/>
              <a:t>Następujące </a:t>
            </a:r>
            <a:r>
              <a:rPr lang="pl-PL" sz="2000" dirty="0"/>
              <a:t>wskaźniki: tempo zarówno realnego jak i nominalnego wzrostu PKB, stopa  </a:t>
            </a:r>
            <a:r>
              <a:rPr lang="pl-PL" sz="2000" dirty="0" smtClean="0"/>
              <a:t>    bezrobocia</a:t>
            </a:r>
            <a:r>
              <a:rPr lang="pl-PL" sz="2000" dirty="0"/>
              <a:t>, aktywność zawodowa, dynamika nakładów brutto na środki trwałe, dynamika konsumpcji będą się kształtowały zgodnie z założeniami </a:t>
            </a:r>
            <a:r>
              <a:rPr lang="pl-PL" sz="2000" i="1" dirty="0"/>
              <a:t>Programu Konwergencji </a:t>
            </a:r>
            <a:r>
              <a:rPr lang="pl-PL" sz="2000" dirty="0"/>
              <a:t>(</a:t>
            </a:r>
            <a:r>
              <a:rPr lang="pl-PL" sz="2000" i="1" dirty="0"/>
              <a:t>Program Konwergencji – Aktualizacja 2017</a:t>
            </a:r>
            <a:r>
              <a:rPr lang="pl-PL" sz="2000" dirty="0"/>
              <a:t>, Warszawa, kwiecień 2017) oraz </a:t>
            </a:r>
            <a:r>
              <a:rPr lang="pl-PL" sz="2000" i="1" dirty="0"/>
              <a:t>Wieloletniego Planu Finansowego Państwa na lata 2017 -</a:t>
            </a:r>
            <a:r>
              <a:rPr lang="pl-PL" sz="2000" i="1" dirty="0" smtClean="0"/>
              <a:t>2020</a:t>
            </a:r>
            <a:r>
              <a:rPr lang="pl-PL" sz="2000" dirty="0"/>
              <a:t>;</a:t>
            </a:r>
            <a:endParaRPr lang="pl-PL" sz="2000" dirty="0" smtClean="0"/>
          </a:p>
          <a:p>
            <a:pPr marL="285750" lvl="0" indent="-285750" algn="just">
              <a:buFont typeface="Wingdings"/>
              <a:buChar char="Q"/>
            </a:pPr>
            <a:r>
              <a:rPr lang="pl-PL" sz="2000" dirty="0" smtClean="0"/>
              <a:t>W </a:t>
            </a:r>
            <a:r>
              <a:rPr lang="pl-PL" sz="2000" dirty="0"/>
              <a:t>badanym okresie średnioroczna inflacja będzie się utrzymywała w celu inflacyjnym NBP tj. 2,5% +/- 1 pkt. proc</a:t>
            </a:r>
            <a:r>
              <a:rPr lang="pl-PL" sz="2000" dirty="0" smtClean="0"/>
              <a:t>.;</a:t>
            </a:r>
          </a:p>
          <a:p>
            <a:pPr marL="285750" lvl="0" indent="-285750" algn="just">
              <a:buFont typeface="Wingdings"/>
              <a:buChar char="Q"/>
            </a:pPr>
            <a:r>
              <a:rPr lang="pl-PL" sz="2000" dirty="0" smtClean="0"/>
              <a:t>W </a:t>
            </a:r>
            <a:r>
              <a:rPr lang="pl-PL" sz="2000" dirty="0"/>
              <a:t>prognozowanym okresie kurs EURO będzie stabilny, a jego wartość będzie oscylowała wokół 4,2 PLN – założenie arbitralne na podstawie historycznych danych </a:t>
            </a:r>
            <a:r>
              <a:rPr lang="pl-PL" sz="2000" dirty="0" smtClean="0"/>
              <a:t>NBP; </a:t>
            </a:r>
          </a:p>
          <a:p>
            <a:pPr marL="285750" lvl="0" indent="-285750" algn="just">
              <a:buFont typeface="Wingdings"/>
              <a:buChar char="Q"/>
            </a:pPr>
            <a:r>
              <a:rPr lang="pl-PL" sz="2000" dirty="0" smtClean="0"/>
              <a:t>Dynamika populacji </a:t>
            </a:r>
            <a:r>
              <a:rPr lang="pl-PL" sz="2000" dirty="0"/>
              <a:t>będzie się zachowywała zgodnie z prognozą GUS (</a:t>
            </a:r>
            <a:r>
              <a:rPr lang="pl-PL" sz="2000" i="1" dirty="0"/>
              <a:t>Prognoza ludności na lata 2014-2050</a:t>
            </a:r>
            <a:r>
              <a:rPr lang="pl-PL" sz="2000" dirty="0"/>
              <a:t>, GUS, Warszawa, październik 2014</a:t>
            </a:r>
            <a:r>
              <a:rPr lang="pl-PL" sz="2000" dirty="0" smtClean="0"/>
              <a:t>);</a:t>
            </a:r>
          </a:p>
          <a:p>
            <a:pPr marL="285750" lvl="0" indent="-285750" algn="just">
              <a:buFont typeface="Wingdings"/>
              <a:buChar char="Q"/>
            </a:pPr>
            <a:r>
              <a:rPr lang="pl-PL" sz="2000" dirty="0" smtClean="0"/>
              <a:t>W </a:t>
            </a:r>
            <a:r>
              <a:rPr lang="pl-PL" sz="2000" dirty="0"/>
              <a:t>prognozowanym okresie nie uwzględniono zdarzeń losowych/jednorazowych (zamachy terrorystyczne, epidemie itp</a:t>
            </a:r>
            <a:r>
              <a:rPr lang="pl-PL" sz="2000" dirty="0" smtClean="0"/>
              <a:t>.).</a:t>
            </a:r>
            <a:endParaRPr lang="pl-PL" sz="20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824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2458</TotalTime>
  <Words>847</Words>
  <Application>Microsoft Office PowerPoint</Application>
  <PresentationFormat>Pokaz na ekranie (4:3)</PresentationFormat>
  <Paragraphs>166</Paragraphs>
  <Slides>18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Motyw pakietu Office</vt:lpstr>
      <vt:lpstr>Analiza rynku lotniczego</vt:lpstr>
      <vt:lpstr>Analiza rynku lotniczego  Spis treści </vt:lpstr>
      <vt:lpstr>Analiza rynku lotniczego  Przewozy pasażerskie w Polsce ogółem </vt:lpstr>
      <vt:lpstr>Prezentacja programu PowerPoint</vt:lpstr>
      <vt:lpstr>Prezentacja programu PowerPoint</vt:lpstr>
      <vt:lpstr>Analiza rynku lotniczego Przewozy wg modeli biznesowych w pierwszym półroczu 2017 roku </vt:lpstr>
      <vt:lpstr>Analiza rynku lotniczego Przewozy wg modeli biznesowych w pierwszym półroczu 2017 roku </vt:lpstr>
      <vt:lpstr>Prezentacja programu PowerPoint</vt:lpstr>
      <vt:lpstr>Prezentacja programu PowerPoint</vt:lpstr>
      <vt:lpstr>Analiza rynku lotniczego  Prognoza popytu dla Polski</vt:lpstr>
      <vt:lpstr>Analiza rynku lotniczego Wskaźnik mobilności</vt:lpstr>
      <vt:lpstr>Analiza rynku lotniczego Prognoza liczby obsłużonych pasażerów do 2035 roku</vt:lpstr>
      <vt:lpstr>Analiza rynku lotniczego Prognoza liczby obsłużonych pasażerów do 2035 roku</vt:lpstr>
      <vt:lpstr>Analiza rynku lotniczego Prognoza liczby wykonanych operacji do 2035 roku</vt:lpstr>
      <vt:lpstr>Analiza rynku lotniczego Dotychczasowy i przewidywany udział portów lotniczych w całkowitej liczbie obsłużonych pasażerów</vt:lpstr>
      <vt:lpstr>Analiza rynku lotniczego Dotychczasowa oraz przewidywana liczba obsłużonych pasażerów przez główne lotniska </vt:lpstr>
      <vt:lpstr>Analiza rynku lotniczego  Wnioski</vt:lpstr>
      <vt:lpstr>Dziękuję za uwagę.</vt:lpstr>
    </vt:vector>
  </TitlesOfParts>
  <Company>ulc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pszymanski</dc:creator>
  <cp:lastModifiedBy>Kotusińska Anna</cp:lastModifiedBy>
  <cp:revision>258</cp:revision>
  <dcterms:created xsi:type="dcterms:W3CDTF">2017-02-08T08:56:06Z</dcterms:created>
  <dcterms:modified xsi:type="dcterms:W3CDTF">2017-10-27T07:37:49Z</dcterms:modified>
</cp:coreProperties>
</file>