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02" r:id="rId2"/>
    <p:sldId id="953" r:id="rId3"/>
    <p:sldId id="956" r:id="rId4"/>
    <p:sldId id="968" r:id="rId5"/>
    <p:sldId id="969" r:id="rId6"/>
    <p:sldId id="970" r:id="rId7"/>
    <p:sldId id="971" r:id="rId8"/>
    <p:sldId id="972" r:id="rId9"/>
    <p:sldId id="974" r:id="rId10"/>
    <p:sldId id="962" r:id="rId11"/>
    <p:sldId id="964" r:id="rId12"/>
    <p:sldId id="309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75" userDrawn="1">
          <p15:clr>
            <a:srgbClr val="A4A3A4"/>
          </p15:clr>
        </p15:guide>
        <p15:guide id="3" orient="horz" pos="12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732"/>
    <a:srgbClr val="DC3830"/>
    <a:srgbClr val="8792B3"/>
    <a:srgbClr val="DC3631"/>
    <a:srgbClr val="263A75"/>
    <a:srgbClr val="0D163B"/>
    <a:srgbClr val="29225C"/>
    <a:srgbClr val="143273"/>
    <a:srgbClr val="648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>
        <p:guide orient="horz" pos="2160"/>
        <p:guide pos="4475"/>
        <p:guide orient="horz" pos="12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F8534-DCCF-934C-997C-6EB20C0FF294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FE2A6-7B2A-DF40-A704-C17A94DA78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370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251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6945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729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540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1791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0451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481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866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2008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4392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74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505A5-FD8D-558B-70EE-F5F5D3985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883A86A-5AA2-8B17-C3FC-CC5A609D5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EF7D24-3901-BFE4-578E-039CF00C1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FD21C4-8CAF-6662-6D12-FAD88794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4838C2-A5D2-C56D-AEB1-B49FE616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61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9BC72-6165-E79A-41DF-47D832F8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B1DD110-060D-8D60-4081-F8C1CB514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2AD5C6-C25C-747D-F5EA-2E47B1716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CF0803-618D-66A5-9A9C-A00F0C9A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A27344-5325-4C88-7AD6-5ACF8907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57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E16BE1C-7134-67D4-7416-287173E5D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2113A3F-BE0C-FD34-5F27-B50B1774B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29B869-A32C-6509-7CD2-BE4FB4527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EE5C1E-16D4-B2D7-63F1-A840960CF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6CB0E4-343D-7064-935C-5BCFA429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2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9FC767-B66A-8AF1-A48D-84910B4F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10BA5E-583A-6287-BD81-2493E3B66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FF3AB4-CCD3-3974-21DC-96C7DBB1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484739-EEC4-E017-926B-35734481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3B7BC3-0A7B-E1A5-DB99-E2F60BB4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12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F67E19-EB2E-7887-DAD4-521923A69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2CC49E-4700-6620-64BF-491854E2F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E25D7F-CBCE-E90B-D80A-D7B9C8163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BD7C76-47AF-27D8-0BFC-17ECC94D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6C6E5A-2ED7-B9A6-CFB7-99A51CDD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4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130C8B-1596-6A52-6D6B-A7A6F51C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2302BC-6D5C-96E2-2F23-9022DE4AE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5FE11F-CAD9-DB0D-7312-59F58C58E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794003-BC4C-6BEA-E815-1A4BB55B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7C53EF0-5EA5-30A7-27B6-999F1CE9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7334DEF-5BC1-5D05-79C3-E167177C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70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4F4A7E-184B-B83D-DA2D-FD89C1DA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2059A85-6CE4-9807-EB38-0AB107925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4FFFFD-89B1-0802-8405-1AE86140E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5A24082-9104-9611-1B0B-F39640F69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F130709-C458-85AE-ED14-D10EAA652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975ACA4-21C3-C746-7F5A-35296E27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A7430D5-5AE5-C729-4DCD-AFE50C21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5A2D988-5324-1ED7-5A81-67C951DD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08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8BFBBC-9EF5-681C-E8C1-E4D5D432E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FF93B88-8280-EDEF-AE13-3472FDB8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3786ED9-C37A-57F6-AFE5-00F3A886C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E715DA0-A54E-FFBA-DAB0-8106D081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5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352C911-DFEC-9EC9-E47D-15551502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5E5C807-3DE0-F8AC-8703-A3082011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1FA2EB-FF86-FE74-48DA-A9AAE66B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38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725A4D-B32C-8FA0-6AE1-2721AA1A0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D8CF38-FC60-3274-AB7D-98C062433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047A1C-36BD-1634-1EF6-DCDE8D3F6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4A55AD-27B9-889B-600C-FFB1DD51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D68FA8C-9AB3-43A2-F2B8-4B1E33A5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EF4E6B-84E6-FD5F-F519-1F14A52E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08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C70E58-6C28-440E-782D-15D7464D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564D670-8696-90B4-5C86-C56DD8E87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1A3929-DAC9-DFCF-13E8-843B8B124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DB93082-3A53-ECCA-E6BF-24276A91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4D1BEED-7313-5E92-9E85-E04191FE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B8E1F0A-3756-D88E-2F4D-21834AFE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01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CC6D195-0C87-B291-4F7E-23F4886A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AD5551-983D-5E38-DA30-DB4B943C5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182DA2-943D-6C5C-CCE7-99242A23B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3AC6F8-2C29-6015-8B8E-DF21F9CCD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7A51E2-F8CB-DE91-45C0-192EC76D7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49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strzałka&#10;&#10;Opis wygenerowany automatycznie">
            <a:extLst>
              <a:ext uri="{FF2B5EF4-FFF2-40B4-BE49-F238E27FC236}">
                <a16:creationId xmlns:a16="http://schemas.microsoft.com/office/drawing/2014/main" id="{98CCCD23-5746-54C3-52F4-616A9B1B5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930" y="833234"/>
            <a:ext cx="2425700" cy="40386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1657ECC-1BEF-20D3-70E4-36DCC689D5E7}"/>
              </a:ext>
            </a:extLst>
          </p:cNvPr>
          <p:cNvSpPr txBox="1"/>
          <p:nvPr/>
        </p:nvSpPr>
        <p:spPr>
          <a:xfrm>
            <a:off x="1251362" y="566678"/>
            <a:ext cx="36645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Posiedzenie Krajowego Zespołu </a:t>
            </a:r>
          </a:p>
          <a:p>
            <a:r>
              <a:rPr lang="pl-PL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ds. Bezpieczeństwa Dróg Startowych (RST)</a:t>
            </a:r>
          </a:p>
          <a:p>
            <a:endParaRPr lang="pl-PL" sz="1400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B58CB5B-5201-58B7-3CAA-79494807A997}"/>
              </a:ext>
            </a:extLst>
          </p:cNvPr>
          <p:cNvSpPr txBox="1"/>
          <p:nvPr/>
        </p:nvSpPr>
        <p:spPr>
          <a:xfrm>
            <a:off x="3592286" y="4465756"/>
            <a:ext cx="18413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300" dirty="0">
                <a:solidFill>
                  <a:srgbClr val="263A75"/>
                </a:solidFill>
                <a:latin typeface="Avenir Medium" panose="02000503020000020003" pitchFamily="2" charset="0"/>
              </a:rPr>
              <a:t>16.12.2024</a:t>
            </a:r>
          </a:p>
        </p:txBody>
      </p:sp>
    </p:spTree>
    <p:extLst>
      <p:ext uri="{BB962C8B-B14F-4D97-AF65-F5344CB8AC3E}">
        <p14:creationId xmlns:p14="http://schemas.microsoft.com/office/powerpoint/2010/main" val="127400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10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9775" y="3760133"/>
            <a:ext cx="2528998" cy="419184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B0B9A52-8E85-4D43-B08B-638B549367D6}"/>
              </a:ext>
            </a:extLst>
          </p:cNvPr>
          <p:cNvSpPr txBox="1"/>
          <p:nvPr/>
        </p:nvSpPr>
        <p:spPr>
          <a:xfrm>
            <a:off x="3397469" y="367583"/>
            <a:ext cx="8221718" cy="5062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5.   PODSUMOWANIE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346B3D3-4992-46FF-BA36-9CC4BD000AE8}"/>
              </a:ext>
            </a:extLst>
          </p:cNvPr>
          <p:cNvSpPr/>
          <p:nvPr/>
        </p:nvSpPr>
        <p:spPr>
          <a:xfrm>
            <a:off x="3118945" y="1133722"/>
            <a:ext cx="850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b="1" dirty="0">
                <a:highlight>
                  <a:srgbClr val="FFFF00"/>
                </a:highlight>
              </a:rPr>
              <a:t>Wtargnięcie na drogę startową (</a:t>
            </a:r>
            <a:r>
              <a:rPr lang="pl-PL" b="1" i="1" dirty="0">
                <a:highlight>
                  <a:srgbClr val="FFFF00"/>
                </a:highlight>
              </a:rPr>
              <a:t>Runway </a:t>
            </a:r>
            <a:r>
              <a:rPr lang="pl-PL" b="1" i="1" dirty="0" err="1">
                <a:highlight>
                  <a:srgbClr val="FFFF00"/>
                </a:highlight>
              </a:rPr>
              <a:t>Incursion</a:t>
            </a:r>
            <a:r>
              <a:rPr lang="pl-PL" b="1" dirty="0">
                <a:highlight>
                  <a:srgbClr val="FFFF00"/>
                </a:highlight>
              </a:rPr>
              <a:t> - RI) oraz drogi kołowania i płytę</a:t>
            </a:r>
            <a:r>
              <a:rPr lang="pl-PL" sz="1600" dirty="0">
                <a:solidFill>
                  <a:schemeClr val="bg1"/>
                </a:solidFill>
                <a:latin typeface="Avenir Book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2948A4E-4BEA-4E21-BCDD-99EBED6EBF2A}"/>
              </a:ext>
            </a:extLst>
          </p:cNvPr>
          <p:cNvSpPr/>
          <p:nvPr/>
        </p:nvSpPr>
        <p:spPr>
          <a:xfrm>
            <a:off x="3118944" y="1614031"/>
            <a:ext cx="79405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chemeClr val="bg1"/>
                </a:solidFill>
                <a:latin typeface="Avenir Book"/>
              </a:rPr>
              <a:t>Większość zdarzeń w tych kategoriach ma miejsce w CAT, gdzie dodatkowo posiadamy dość dokładne dane w zakresie nalotu (liczby operacji), dzięki czemu możemy dokonać nieco pogłębionej analizy. </a:t>
            </a:r>
          </a:p>
          <a:p>
            <a:pPr algn="just"/>
            <a:r>
              <a:rPr lang="pl-PL" dirty="0">
                <a:solidFill>
                  <a:schemeClr val="bg1"/>
                </a:solidFill>
                <a:latin typeface="Avenir Book"/>
              </a:rPr>
              <a:t>Widoczny w 2020 roku spadek bezwzględnej liczby zdarzeń lotniczych zaliczonych do tych kategorii nie przełożył się zupełnie na wartości względnego wskaźnika wyliczonego jako suma wszystkich zdarzeń lotniczych w CAT na 100 000 operacji lotniczych w CAT. Jak widać na wcześniej przedstawionym wykresie, od wielu lat obserwujemy ciągły wzrost tego wskaźnika – i dopiero w ostatnich dwóch latach (2022 i 2023) doszło do minimalnego spadku wartości wskaźnika, jednak trend wieloletni nadal jest mocno wzrostowy.</a:t>
            </a:r>
          </a:p>
          <a:p>
            <a:pPr algn="just"/>
            <a:r>
              <a:rPr lang="pl-PL" dirty="0">
                <a:solidFill>
                  <a:schemeClr val="bg1"/>
                </a:solidFill>
                <a:latin typeface="Avenir Book"/>
              </a:rPr>
              <a:t>Patrząc szerzej: zagrożenie to nieustannie wzrasta zarówno na poziomie europejskim, jak i krajowym. </a:t>
            </a:r>
          </a:p>
        </p:txBody>
      </p:sp>
    </p:spTree>
    <p:extLst>
      <p:ext uri="{BB962C8B-B14F-4D97-AF65-F5344CB8AC3E}">
        <p14:creationId xmlns:p14="http://schemas.microsoft.com/office/powerpoint/2010/main" val="4234632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11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9775" y="3760133"/>
            <a:ext cx="2528998" cy="419184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B0B9A52-8E85-4D43-B08B-638B549367D6}"/>
              </a:ext>
            </a:extLst>
          </p:cNvPr>
          <p:cNvSpPr txBox="1"/>
          <p:nvPr/>
        </p:nvSpPr>
        <p:spPr>
          <a:xfrm>
            <a:off x="3397469" y="367583"/>
            <a:ext cx="8221718" cy="5062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5.   PODSUMOWANIE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346B3D3-4992-46FF-BA36-9CC4BD000AE8}"/>
              </a:ext>
            </a:extLst>
          </p:cNvPr>
          <p:cNvSpPr/>
          <p:nvPr/>
        </p:nvSpPr>
        <p:spPr>
          <a:xfrm>
            <a:off x="3019097" y="1133722"/>
            <a:ext cx="8758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b="1" dirty="0">
                <a:highlight>
                  <a:srgbClr val="FFFF00"/>
                </a:highlight>
              </a:rPr>
              <a:t>Wypadnięcia z drogi startowej (RE), drogi kołowania (TWY E) oraz płyty postojowej (AP E)</a:t>
            </a:r>
            <a:endParaRPr lang="pl-PL" sz="1600" dirty="0">
              <a:solidFill>
                <a:schemeClr val="bg1"/>
              </a:solidFill>
              <a:latin typeface="Avenir Book"/>
              <a:ea typeface="Times New Roman" panose="02020603050405020304" pitchFamily="18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BE71454-B3C6-46A6-8600-5477E96EDD59}"/>
              </a:ext>
            </a:extLst>
          </p:cNvPr>
          <p:cNvSpPr/>
          <p:nvPr/>
        </p:nvSpPr>
        <p:spPr>
          <a:xfrm>
            <a:off x="3047999" y="1614031"/>
            <a:ext cx="86421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Analogicznie jak w przypadku wtargnięć na drogę startową, w przypadku wypadnięć z dróg startowych występują jednocześnie wypadnięcia z dróg kołowania i płyty postojowej. Zostały one objęte monitoringiem – jako tzw. „</a:t>
            </a:r>
            <a:r>
              <a:rPr lang="pl-PL" sz="1600" dirty="0" err="1">
                <a:solidFill>
                  <a:schemeClr val="bg1"/>
                </a:solidFill>
              </a:rPr>
              <a:t>Low</a:t>
            </a:r>
            <a:r>
              <a:rPr lang="pl-PL" sz="1600" dirty="0">
                <a:solidFill>
                  <a:schemeClr val="bg1"/>
                </a:solidFill>
              </a:rPr>
              <a:t> Level SPI” w stosunku do wypadnięć z drogi startowej – zaliczanych do „High Level SPI”.</a:t>
            </a:r>
          </a:p>
          <a:p>
            <a:r>
              <a:rPr lang="pl-PL" sz="1600" dirty="0">
                <a:solidFill>
                  <a:schemeClr val="bg1"/>
                </a:solidFill>
              </a:rPr>
              <a:t>Jak widać na przedstawionym wcześniej wykresie, w CAT po gwałtownym wzroście liczby zdarzeń w tej kategorii w roku 2022, w ubiegłym roku 2023 zaobserwowano lekki spadek wskaźnika (liczby zdarzeń na liczbę operacji lotniczych). Najczęstszą przyczyną zdarzeń w kategorii RE/TWY E/AP E były: niezrozumienie lub nieprawidłowe wykonanie poleceń TWR, utrata orientacji przez załogę lub „</a:t>
            </a:r>
            <a:r>
              <a:rPr lang="pl-PL" sz="1600" dirty="0" err="1">
                <a:solidFill>
                  <a:schemeClr val="bg1"/>
                </a:solidFill>
              </a:rPr>
              <a:t>follow</a:t>
            </a:r>
            <a:r>
              <a:rPr lang="pl-PL" sz="1600" dirty="0">
                <a:solidFill>
                  <a:schemeClr val="bg1"/>
                </a:solidFill>
              </a:rPr>
              <a:t> me”, a okolicznościami sprzyjającymi były trudne warunki atmosferyczne, nocna pora i czasem skomplikowana sytuacja ruchowa lub nietypowe wymiary Statku Powietrznego.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2902A19-88F3-442F-A1E9-AAB977BA08D7}"/>
              </a:ext>
            </a:extLst>
          </p:cNvPr>
          <p:cNvSpPr/>
          <p:nvPr/>
        </p:nvSpPr>
        <p:spPr>
          <a:xfrm>
            <a:off x="3047999" y="4521986"/>
            <a:ext cx="85711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Avenir Book"/>
              </a:rPr>
              <a:t>Dla reszty lotnictwa, poza CAT (a dokładniej NCO i SPO) w zakresie wypadków mamy spadek do zera a liczba poważnych incydentów była na niskim poziomie. Sumaryczna liczba incydentów i zdarzeń „bez wpływu na bezpieczeństwo” oraz nieokreślonych ponownie spadła jednak trend wieloletni jest w dalszym ciągu niekorzystny, również – choć w znacznie mniejszym stopniu – dla Wypadków i Poważnych Incydentów.</a:t>
            </a:r>
          </a:p>
        </p:txBody>
      </p:sp>
    </p:spTree>
    <p:extLst>
      <p:ext uri="{BB962C8B-B14F-4D97-AF65-F5344CB8AC3E}">
        <p14:creationId xmlns:p14="http://schemas.microsoft.com/office/powerpoint/2010/main" val="612843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47F0A57D-6627-D6EE-9D25-8BCC65418881}"/>
              </a:ext>
            </a:extLst>
          </p:cNvPr>
          <p:cNvSpPr txBox="1"/>
          <p:nvPr/>
        </p:nvSpPr>
        <p:spPr>
          <a:xfrm>
            <a:off x="1329396" y="2063098"/>
            <a:ext cx="9269260" cy="298543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DZIĘKUJĘ ZA UWAGĘ</a:t>
            </a:r>
          </a:p>
          <a:p>
            <a:pPr algn="ctr"/>
            <a:endParaRPr lang="pl-PL" sz="2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pl-PL" sz="2000" dirty="0">
                <a:solidFill>
                  <a:schemeClr val="bg1"/>
                </a:solidFill>
                <a:latin typeface="Avenir Book" panose="02000503020000020003" pitchFamily="2" charset="0"/>
              </a:rPr>
              <a:t>Leszek Czeszejko-Sochacki</a:t>
            </a:r>
          </a:p>
          <a:p>
            <a:pPr algn="ctr"/>
            <a:endParaRPr lang="pl-PL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pl-PL" sz="2000" dirty="0">
                <a:solidFill>
                  <a:schemeClr val="bg1"/>
                </a:solidFill>
                <a:latin typeface="Avenir Book" panose="02000503020000020003" pitchFamily="2" charset="0"/>
              </a:rPr>
              <a:t>Wydział Analiz Bezpieczeństwa Lotniczego</a:t>
            </a:r>
          </a:p>
          <a:p>
            <a:pPr algn="ctr"/>
            <a:r>
              <a:rPr lang="pl-PL" sz="2000" dirty="0">
                <a:solidFill>
                  <a:schemeClr val="bg1"/>
                </a:solidFill>
                <a:latin typeface="Avenir Book" panose="02000503020000020003" pitchFamily="2" charset="0"/>
              </a:rPr>
              <a:t>Departament Zarządzania Bezpieczeństwem w Lotnictwie Cywilnym</a:t>
            </a:r>
          </a:p>
          <a:p>
            <a:pPr algn="ctr"/>
            <a:r>
              <a:rPr lang="pl-PL" sz="2000" dirty="0">
                <a:solidFill>
                  <a:schemeClr val="bg1"/>
                </a:solidFill>
                <a:latin typeface="Avenir Book" panose="02000503020000020003" pitchFamily="2" charset="0"/>
              </a:rPr>
              <a:t>tel. +48 (22) 520 75 29</a:t>
            </a:r>
          </a:p>
          <a:p>
            <a:pPr algn="ctr"/>
            <a:r>
              <a:rPr lang="pl-PL" sz="2000" dirty="0">
                <a:solidFill>
                  <a:schemeClr val="bg1"/>
                </a:solidFill>
                <a:latin typeface="Avenir Book" panose="02000503020000020003" pitchFamily="2" charset="0"/>
              </a:rPr>
              <a:t>e-mail: lczeszejko@ulc.gov.pl </a:t>
            </a:r>
          </a:p>
          <a:p>
            <a:pPr algn="ctr"/>
            <a:endParaRPr lang="pl-PL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12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80494" y="2240752"/>
            <a:ext cx="2425700" cy="402062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133264F-4416-098E-05B8-6685FA394966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</p:spTree>
    <p:extLst>
      <p:ext uri="{BB962C8B-B14F-4D97-AF65-F5344CB8AC3E}">
        <p14:creationId xmlns:p14="http://schemas.microsoft.com/office/powerpoint/2010/main" val="188567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2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9775" y="3760133"/>
            <a:ext cx="2528998" cy="419184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8F6428E-E16F-4988-83E1-0424298CCE56}"/>
              </a:ext>
            </a:extLst>
          </p:cNvPr>
          <p:cNvSpPr/>
          <p:nvPr/>
        </p:nvSpPr>
        <p:spPr>
          <a:xfrm>
            <a:off x="3349727" y="425668"/>
            <a:ext cx="5928280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l-PL" sz="2000" dirty="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1. ANALIZY I STATYSTYKI</a:t>
            </a:r>
          </a:p>
          <a:p>
            <a:pPr lvl="0">
              <a:lnSpc>
                <a:spcPct val="150000"/>
              </a:lnSpc>
            </a:pPr>
            <a:r>
              <a:rPr lang="pl-PL" sz="2000" dirty="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Wtargnięcie na drogę startową (Runway </a:t>
            </a:r>
            <a:r>
              <a:rPr lang="pl-PL" sz="2000" dirty="0" err="1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Incursion</a:t>
            </a:r>
            <a:r>
              <a:rPr lang="pl-PL" sz="2000" dirty="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 - RI)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035C077-85E1-474D-B355-306F0E4362AD}"/>
              </a:ext>
            </a:extLst>
          </p:cNvPr>
          <p:cNvSpPr/>
          <p:nvPr/>
        </p:nvSpPr>
        <p:spPr>
          <a:xfrm>
            <a:off x="3349727" y="1872818"/>
            <a:ext cx="8261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Ze względu na obecność możliwych czynników sprzyjających (jak np. nieczytelne oznakowania, nieprawidłowa frazeologia, stosowanie zgód warunkowych przez ATC itp.) obok wtargnięć na drogi startowe występują jednocześnie wtargnięcia na drogi kołowania i płytę. Stąd też ten rodzaj zdarzeń również zostaje objęty monitoringiem – jako tzw. „</a:t>
            </a:r>
            <a:r>
              <a:rPr lang="pl-PL" dirty="0" err="1">
                <a:solidFill>
                  <a:schemeClr val="bg1"/>
                </a:solidFill>
              </a:rPr>
              <a:t>Low</a:t>
            </a:r>
            <a:r>
              <a:rPr lang="pl-PL" dirty="0">
                <a:solidFill>
                  <a:schemeClr val="bg1"/>
                </a:solidFill>
              </a:rPr>
              <a:t> Level SPI” w stosunku do wtargnięć na drogi startowe (High Level SPI).</a:t>
            </a:r>
          </a:p>
        </p:txBody>
      </p:sp>
    </p:spTree>
    <p:extLst>
      <p:ext uri="{BB962C8B-B14F-4D97-AF65-F5344CB8AC3E}">
        <p14:creationId xmlns:p14="http://schemas.microsoft.com/office/powerpoint/2010/main" val="125410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3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9775" y="3760133"/>
            <a:ext cx="2528998" cy="419184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96A1539-D39B-41EE-9ACC-A36D7FFBFB23}"/>
              </a:ext>
            </a:extLst>
          </p:cNvPr>
          <p:cNvSpPr txBox="1"/>
          <p:nvPr/>
        </p:nvSpPr>
        <p:spPr>
          <a:xfrm>
            <a:off x="3338403" y="103133"/>
            <a:ext cx="7919508" cy="9679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Tx/>
              <a:buAutoNum type="arabicPeriod" startAt="2"/>
            </a:pPr>
            <a:r>
              <a:rPr lang="pl-PL" sz="200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ANALIZY I STATYSTYKI</a:t>
            </a:r>
          </a:p>
          <a:p>
            <a:pPr lvl="0">
              <a:lnSpc>
                <a:spcPct val="150000"/>
              </a:lnSpc>
            </a:pPr>
            <a:r>
              <a:rPr lang="pl-PL" sz="200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Wtargnięcie na drogę startową (Runway Incursion - RI)</a:t>
            </a:r>
            <a:endParaRPr lang="pl-PL" sz="2000" dirty="0">
              <a:ln w="0"/>
              <a:solidFill>
                <a:prstClr val="white"/>
              </a:solidFill>
              <a:latin typeface="Avenir Light" panose="020B0402020203020204" pitchFamily="34" charset="0"/>
              <a:cs typeface="Times New Roman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56334E7-2FB7-4678-98EA-C494D988B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914" y="1532839"/>
            <a:ext cx="8283230" cy="393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3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4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9775" y="3760133"/>
            <a:ext cx="2528998" cy="419184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96A1539-D39B-41EE-9ACC-A36D7FFBFB23}"/>
              </a:ext>
            </a:extLst>
          </p:cNvPr>
          <p:cNvSpPr txBox="1"/>
          <p:nvPr/>
        </p:nvSpPr>
        <p:spPr>
          <a:xfrm>
            <a:off x="3338403" y="103133"/>
            <a:ext cx="7919508" cy="9679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Tx/>
              <a:buAutoNum type="arabicPeriod" startAt="2"/>
            </a:pPr>
            <a:r>
              <a:rPr lang="pl-PL" sz="200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ANALIZY I STATYSTYKI</a:t>
            </a:r>
          </a:p>
          <a:p>
            <a:pPr lvl="0">
              <a:lnSpc>
                <a:spcPct val="150000"/>
              </a:lnSpc>
            </a:pPr>
            <a:r>
              <a:rPr lang="pl-PL" sz="200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Wtargnięcie na drogę startową (Runway Incursion - RI)</a:t>
            </a:r>
            <a:endParaRPr lang="pl-PL" sz="2000" dirty="0">
              <a:ln w="0"/>
              <a:solidFill>
                <a:prstClr val="white"/>
              </a:solidFill>
              <a:latin typeface="Avenir Light" panose="020B0402020203020204" pitchFamily="34" charset="0"/>
              <a:cs typeface="Times New Roman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5776D31-E0EC-4EB6-AD21-95671B6BD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204" y="1703682"/>
            <a:ext cx="8229611" cy="448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9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5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9775" y="3760133"/>
            <a:ext cx="2528998" cy="419184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96A1539-D39B-41EE-9ACC-A36D7FFBFB23}"/>
              </a:ext>
            </a:extLst>
          </p:cNvPr>
          <p:cNvSpPr txBox="1"/>
          <p:nvPr/>
        </p:nvSpPr>
        <p:spPr>
          <a:xfrm>
            <a:off x="3338403" y="103133"/>
            <a:ext cx="7919508" cy="9679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Tx/>
              <a:buAutoNum type="arabicPeriod" startAt="2"/>
            </a:pPr>
            <a:r>
              <a:rPr lang="pl-PL" sz="2000" dirty="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ANALIZY I STATYSTYKI</a:t>
            </a:r>
          </a:p>
          <a:p>
            <a:pPr lvl="0">
              <a:lnSpc>
                <a:spcPct val="150000"/>
              </a:lnSpc>
            </a:pPr>
            <a:r>
              <a:rPr lang="pl-PL" sz="2000" dirty="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Wtargnięcie na drogę Kołowania (Taxi </a:t>
            </a:r>
            <a:r>
              <a:rPr lang="pl-PL" sz="2000" dirty="0" err="1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Way</a:t>
            </a:r>
            <a:r>
              <a:rPr lang="pl-PL" sz="2000" dirty="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 </a:t>
            </a:r>
            <a:r>
              <a:rPr lang="pl-PL" sz="2000" dirty="0" err="1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Incursion</a:t>
            </a:r>
            <a:r>
              <a:rPr lang="pl-PL" sz="2000" dirty="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 – TWY I)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2EFD9C3-73F3-4BC8-B144-EC195DB47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403" y="1952201"/>
            <a:ext cx="8171217" cy="327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71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6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9775" y="3760133"/>
            <a:ext cx="2528998" cy="419184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96A1539-D39B-41EE-9ACC-A36D7FFBFB23}"/>
              </a:ext>
            </a:extLst>
          </p:cNvPr>
          <p:cNvSpPr txBox="1"/>
          <p:nvPr/>
        </p:nvSpPr>
        <p:spPr>
          <a:xfrm>
            <a:off x="3338403" y="103133"/>
            <a:ext cx="7919508" cy="9679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Tx/>
              <a:buAutoNum type="arabicPeriod" startAt="2"/>
            </a:pPr>
            <a:r>
              <a:rPr lang="pl-PL" sz="2000" dirty="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ANALIZY I STATYSTYKI</a:t>
            </a:r>
          </a:p>
          <a:p>
            <a:pPr lvl="0">
              <a:lnSpc>
                <a:spcPct val="150000"/>
              </a:lnSpc>
            </a:pPr>
            <a:r>
              <a:rPr lang="pl-PL" sz="2000" dirty="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Wtargnięcie na stanowisko postojowe (</a:t>
            </a:r>
            <a:r>
              <a:rPr lang="pl-PL" sz="2000" dirty="0" err="1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Apron</a:t>
            </a:r>
            <a:r>
              <a:rPr lang="pl-PL" sz="2000" dirty="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 </a:t>
            </a:r>
            <a:r>
              <a:rPr lang="pl-PL" sz="2000" dirty="0" err="1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Incursion</a:t>
            </a:r>
            <a:r>
              <a:rPr lang="pl-PL" sz="2000" dirty="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 - RI)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0C176F6-553A-40A6-9E1C-2AE31A99B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440" y="1889296"/>
            <a:ext cx="8494037" cy="340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8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7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9775" y="3760133"/>
            <a:ext cx="2528998" cy="419184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96A1539-D39B-41EE-9ACC-A36D7FFBFB23}"/>
              </a:ext>
            </a:extLst>
          </p:cNvPr>
          <p:cNvSpPr txBox="1"/>
          <p:nvPr/>
        </p:nvSpPr>
        <p:spPr>
          <a:xfrm>
            <a:off x="3338403" y="103133"/>
            <a:ext cx="7919508" cy="9679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Tx/>
              <a:buAutoNum type="arabicPeriod" startAt="2"/>
            </a:pPr>
            <a:r>
              <a:rPr lang="pl-PL" sz="2000" dirty="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ANALIZY I STATYSTYKI</a:t>
            </a:r>
          </a:p>
          <a:p>
            <a:pPr lvl="0">
              <a:lnSpc>
                <a:spcPct val="150000"/>
              </a:lnSpc>
            </a:pPr>
            <a:r>
              <a:rPr lang="pl-PL" sz="2000" dirty="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Wypadnięcie z drogi startowej (Runway </a:t>
            </a:r>
            <a:r>
              <a:rPr lang="pl-PL" sz="2000" dirty="0" err="1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Excursion</a:t>
            </a:r>
            <a:r>
              <a:rPr lang="pl-PL" sz="2000" dirty="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 - RE)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920C4E1-835E-4F3C-8C16-A4E83F59C60F}"/>
              </a:ext>
            </a:extLst>
          </p:cNvPr>
          <p:cNvSpPr/>
          <p:nvPr/>
        </p:nvSpPr>
        <p:spPr>
          <a:xfrm>
            <a:off x="3338403" y="1712489"/>
            <a:ext cx="76816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Ze względu na obecność możliwych czynników sprzyjających (jak np. nieczytelne oznakowania, niesprzyjająca pogoda – słaba widzialność, drogi startowe zanieczyszczone śniegiem / lodem itp.) obok wypadnięć z dróg startowych występują jednocześnie wypadnięcia z dróg kołowania i płyty postojowej. Stąd też ten rodzaj zdarzeń również zostaje objęty monitoringiem – jako tzw. „</a:t>
            </a:r>
            <a:r>
              <a:rPr lang="pl-PL" dirty="0" err="1">
                <a:solidFill>
                  <a:schemeClr val="bg1"/>
                </a:solidFill>
              </a:rPr>
              <a:t>Low</a:t>
            </a:r>
            <a:r>
              <a:rPr lang="pl-PL" dirty="0">
                <a:solidFill>
                  <a:schemeClr val="bg1"/>
                </a:solidFill>
              </a:rPr>
              <a:t> Level SPI” w stosunku do wypadnięć z dróg startowych (High Level SPI).</a:t>
            </a:r>
          </a:p>
        </p:txBody>
      </p:sp>
    </p:spTree>
    <p:extLst>
      <p:ext uri="{BB962C8B-B14F-4D97-AF65-F5344CB8AC3E}">
        <p14:creationId xmlns:p14="http://schemas.microsoft.com/office/powerpoint/2010/main" val="3801246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8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9775" y="3760133"/>
            <a:ext cx="2528998" cy="419184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96A1539-D39B-41EE-9ACC-A36D7FFBFB23}"/>
              </a:ext>
            </a:extLst>
          </p:cNvPr>
          <p:cNvSpPr txBox="1"/>
          <p:nvPr/>
        </p:nvSpPr>
        <p:spPr>
          <a:xfrm>
            <a:off x="3338403" y="103133"/>
            <a:ext cx="7919508" cy="9679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Tx/>
              <a:buAutoNum type="arabicPeriod" startAt="2"/>
            </a:pPr>
            <a:r>
              <a:rPr lang="pl-PL" sz="2000" dirty="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ANALIZY I STATYSTYKI</a:t>
            </a:r>
          </a:p>
          <a:p>
            <a:pPr lvl="0">
              <a:lnSpc>
                <a:spcPct val="150000"/>
              </a:lnSpc>
            </a:pPr>
            <a:r>
              <a:rPr lang="pl-PL" sz="2000" dirty="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Wypadnięcie z drogi startowej (Runway </a:t>
            </a:r>
            <a:r>
              <a:rPr lang="pl-PL" sz="2000" dirty="0" err="1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Excursion</a:t>
            </a:r>
            <a:r>
              <a:rPr lang="pl-PL" sz="2000" dirty="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 - RE)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018452C-F42A-41ED-AF87-E610FD809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399" y="2000819"/>
            <a:ext cx="8088143" cy="419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0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9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9775" y="3760133"/>
            <a:ext cx="2528998" cy="419184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96A1539-D39B-41EE-9ACC-A36D7FFBFB23}"/>
              </a:ext>
            </a:extLst>
          </p:cNvPr>
          <p:cNvSpPr txBox="1"/>
          <p:nvPr/>
        </p:nvSpPr>
        <p:spPr>
          <a:xfrm>
            <a:off x="3338403" y="103133"/>
            <a:ext cx="7919508" cy="9679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Tx/>
              <a:buAutoNum type="arabicPeriod" startAt="2"/>
            </a:pPr>
            <a:r>
              <a:rPr lang="pl-PL" sz="2000" dirty="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ANALIZY I STATYSTYKI</a:t>
            </a:r>
          </a:p>
          <a:p>
            <a:pPr lvl="0">
              <a:lnSpc>
                <a:spcPct val="150000"/>
              </a:lnSpc>
            </a:pPr>
            <a:r>
              <a:rPr lang="pl-PL" sz="2000" dirty="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Wypadnięcie z drogi startowej (Runway </a:t>
            </a:r>
            <a:r>
              <a:rPr lang="pl-PL" sz="2000" dirty="0" err="1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Excursion</a:t>
            </a:r>
            <a:r>
              <a:rPr lang="pl-PL" sz="2000" dirty="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 - RE)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140C9CD-3E98-4FB2-A1AD-DB5C91432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9980" y="1461675"/>
            <a:ext cx="6675524" cy="46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05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736</Words>
  <Application>Microsoft Office PowerPoint</Application>
  <PresentationFormat>Panoramiczny</PresentationFormat>
  <Paragraphs>83</Paragraphs>
  <Slides>12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1" baseType="lpstr">
      <vt:lpstr>Arial</vt:lpstr>
      <vt:lpstr>Avenir Black</vt:lpstr>
      <vt:lpstr>Avenir Book</vt:lpstr>
      <vt:lpstr>Avenir Light</vt:lpstr>
      <vt:lpstr>Avenir Medium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Klaudia Tomaszewska</dc:creator>
  <cp:lastModifiedBy>GRABOWSKA Beata</cp:lastModifiedBy>
  <cp:revision>210</cp:revision>
  <dcterms:created xsi:type="dcterms:W3CDTF">2022-11-08T11:52:32Z</dcterms:created>
  <dcterms:modified xsi:type="dcterms:W3CDTF">2024-12-18T12:56:36Z</dcterms:modified>
</cp:coreProperties>
</file>