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15" r:id="rId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475" userDrawn="1">
          <p15:clr>
            <a:srgbClr val="A4A3A4"/>
          </p15:clr>
        </p15:guide>
        <p15:guide id="3"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3732"/>
    <a:srgbClr val="DC3830"/>
    <a:srgbClr val="8792B3"/>
    <a:srgbClr val="DC3631"/>
    <a:srgbClr val="263A75"/>
    <a:srgbClr val="0D163B"/>
    <a:srgbClr val="29225C"/>
    <a:srgbClr val="143273"/>
    <a:srgbClr val="648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guide orient="horz" pos="2160"/>
        <p:guide pos="4475"/>
        <p:guide orient="horz" pos="125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9F8534-DCCF-934C-997C-6EB20C0FF294}" type="datetimeFigureOut">
              <a:rPr lang="pl-PL" smtClean="0"/>
              <a:t>18.12.2024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FE2A6-7B2A-DF40-A704-C17A94DA7897}" type="slidenum">
              <a:rPr lang="pl-PL" smtClean="0"/>
              <a:t>‹#›</a:t>
            </a:fld>
            <a:endParaRPr lang="pl-PL"/>
          </a:p>
        </p:txBody>
      </p:sp>
    </p:spTree>
    <p:extLst>
      <p:ext uri="{BB962C8B-B14F-4D97-AF65-F5344CB8AC3E}">
        <p14:creationId xmlns:p14="http://schemas.microsoft.com/office/powerpoint/2010/main" val="3903704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6ADFE2A6-7B2A-DF40-A704-C17A94DA7897}" type="slidenum">
              <a:rPr lang="pl-PL" smtClean="0"/>
              <a:t>1</a:t>
            </a:fld>
            <a:endParaRPr lang="pl-PL"/>
          </a:p>
        </p:txBody>
      </p:sp>
    </p:spTree>
    <p:extLst>
      <p:ext uri="{BB962C8B-B14F-4D97-AF65-F5344CB8AC3E}">
        <p14:creationId xmlns:p14="http://schemas.microsoft.com/office/powerpoint/2010/main" val="284569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C505A5-FD8D-558B-70EE-F5F5D39851C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883A86A-5AA2-8B17-C3FC-CC5A609D53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2AEF7D24-3901-BFE4-578E-039CF00C15DB}"/>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23FD21C4-8CAF-6662-6D12-FAD887946F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04838C2-A5D2-C56D-AEB1-B49FE61616E4}"/>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1463611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79BC72-6165-E79A-41DF-47D832F8578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B1DD110-060D-8D60-4081-F8C1CB514580}"/>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62AD5C6-C25C-747D-F5EA-2E47B17169E5}"/>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D8CF0803-618D-66A5-9A9C-A00F0C9ACC3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CA27344-5325-4C88-7AD6-5ACF8907DF46}"/>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3002579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E16BE1C-7134-67D4-7416-287173E5D2C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C2113A3F-BE0C-FD34-5F27-B50B1774BEC7}"/>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A29B869-A32C-6509-7CD2-BE4FB4527B3D}"/>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41EE5C1E-16D4-B2D7-63F1-A840960CF10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E6CB0E4-343D-7064-935C-5BCFA42958A8}"/>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5112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9FC767-B66A-8AF1-A48D-84910B4FECE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210BA5E-583A-6287-BD81-2493E3B6609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1FF3AB4-CCD3-3974-21DC-96C7DBB172FF}"/>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B0484739-EEC4-E017-926B-357344812BF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43B7BC3-0A7B-E1A5-DB99-E2F60BB4CEA7}"/>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218712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F67E19-EB2E-7887-DAD4-521923A69A67}"/>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42CC49E-4700-6620-64BF-491854E2F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7E25D7F-CBCE-E90B-D80A-D7B9C8163CD8}"/>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FFBD7C76-47AF-27D8-0BFC-17ECC94D6F4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76C6E5A-2ED7-B9A6-CFB7-99A51CDD87DD}"/>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25674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130C8B-1596-6A52-6D6B-A7A6F51C5B1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52302BC-6D5C-96E2-2F23-9022DE4AE60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A5FE11F-CAD9-DB0D-7312-59F58C58E14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DC794003-BC4C-6BEA-E815-1A4BB55B180A}"/>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6" name="Symbol zastępczy stopki 5">
            <a:extLst>
              <a:ext uri="{FF2B5EF4-FFF2-40B4-BE49-F238E27FC236}">
                <a16:creationId xmlns:a16="http://schemas.microsoft.com/office/drawing/2014/main" id="{C7C53EF0-5EA5-30A7-27B6-999F1CE97CA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7334DEF-5BC1-5D05-79C3-E167177C8F9E}"/>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1719703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4F4A7E-184B-B83D-DA2D-FD89C1DAD9C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2059A85-6CE4-9807-EB38-0AB107925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814FFFFD-89B1-0802-8405-1AE86140EBB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5A24082-9104-9611-1B0B-F39640F692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F130709-C458-85AE-ED14-D10EAA6523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975ACA4-21C3-C746-7F5A-35296E272C8F}"/>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8" name="Symbol zastępczy stopki 7">
            <a:extLst>
              <a:ext uri="{FF2B5EF4-FFF2-40B4-BE49-F238E27FC236}">
                <a16:creationId xmlns:a16="http://schemas.microsoft.com/office/drawing/2014/main" id="{EA7430D5-5AE5-C729-4DCD-AFE50C217F8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5A2D988-5324-1ED7-5A81-67C951DDF8D5}"/>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3938089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8BFBBC-9EF5-681C-E8C1-E4D5D432E95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1FF93B88-8280-EDEF-AE13-3472FDB8569F}"/>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4" name="Symbol zastępczy stopki 3">
            <a:extLst>
              <a:ext uri="{FF2B5EF4-FFF2-40B4-BE49-F238E27FC236}">
                <a16:creationId xmlns:a16="http://schemas.microsoft.com/office/drawing/2014/main" id="{03786ED9-C37A-57F6-AFE5-00F3A886C2DF}"/>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E715DA0-A54E-FFBA-DAB0-8106D081ACBD}"/>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12625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352C911-DFEC-9EC9-E47D-155515020189}"/>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3" name="Symbol zastępczy stopki 2">
            <a:extLst>
              <a:ext uri="{FF2B5EF4-FFF2-40B4-BE49-F238E27FC236}">
                <a16:creationId xmlns:a16="http://schemas.microsoft.com/office/drawing/2014/main" id="{A5E5C807-3DE0-F8AC-8703-A3082011262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31FA2EB-FF86-FE74-48DA-A9AAE66B2B09}"/>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399838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725A4D-B32C-8FA0-6AE1-2721AA1A0B6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1D8CF38-FC60-3274-AB7D-98C062433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5047A1C-36BD-1634-1EF6-DCDE8D3F6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04A55AD-27B9-889B-600C-FFB1DD51BD26}"/>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6" name="Symbol zastępczy stopki 5">
            <a:extLst>
              <a:ext uri="{FF2B5EF4-FFF2-40B4-BE49-F238E27FC236}">
                <a16:creationId xmlns:a16="http://schemas.microsoft.com/office/drawing/2014/main" id="{4D68FA8C-9AB3-43A2-F2B8-4B1E33A5713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0EF4E6B-84E6-FD5F-F519-1F14A52EA2A7}"/>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296308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C70E58-6C28-440E-782D-15D7464D1A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564D670-8696-90B4-5C86-C56DD8E874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5C1A3929-DAC9-DFCF-13E8-843B8B1246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DB93082-3A53-ECCA-E6BF-24276A917833}"/>
              </a:ext>
            </a:extLst>
          </p:cNvPr>
          <p:cNvSpPr>
            <a:spLocks noGrp="1"/>
          </p:cNvSpPr>
          <p:nvPr>
            <p:ph type="dt" sz="half" idx="10"/>
          </p:nvPr>
        </p:nvSpPr>
        <p:spPr/>
        <p:txBody>
          <a:bodyPr/>
          <a:lstStyle/>
          <a:p>
            <a:fld id="{4308624B-4362-A848-A798-85C20DA813BB}" type="datetimeFigureOut">
              <a:rPr lang="pl-PL" smtClean="0"/>
              <a:t>18.12.2024</a:t>
            </a:fld>
            <a:endParaRPr lang="pl-PL"/>
          </a:p>
        </p:txBody>
      </p:sp>
      <p:sp>
        <p:nvSpPr>
          <p:cNvPr id="6" name="Symbol zastępczy stopki 5">
            <a:extLst>
              <a:ext uri="{FF2B5EF4-FFF2-40B4-BE49-F238E27FC236}">
                <a16:creationId xmlns:a16="http://schemas.microsoft.com/office/drawing/2014/main" id="{14D1BEED-7313-5E92-9E85-E04191FE794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B8E1F0A-3756-D88E-2F4D-21834AFE4EB4}"/>
              </a:ext>
            </a:extLst>
          </p:cNvPr>
          <p:cNvSpPr>
            <a:spLocks noGrp="1"/>
          </p:cNvSpPr>
          <p:nvPr>
            <p:ph type="sldNum" sz="quarter" idx="12"/>
          </p:nvPr>
        </p:nvSpPr>
        <p:spPr/>
        <p:txBody>
          <a:bodyPr/>
          <a:lstStyle/>
          <a:p>
            <a:fld id="{9401E4DB-81B8-2E41-909A-C74114F3527E}" type="slidenum">
              <a:rPr lang="pl-PL" smtClean="0"/>
              <a:t>‹#›</a:t>
            </a:fld>
            <a:endParaRPr lang="pl-PL"/>
          </a:p>
        </p:txBody>
      </p:sp>
    </p:spTree>
    <p:extLst>
      <p:ext uri="{BB962C8B-B14F-4D97-AF65-F5344CB8AC3E}">
        <p14:creationId xmlns:p14="http://schemas.microsoft.com/office/powerpoint/2010/main" val="293001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ECC6D195-0C87-B291-4F7E-23F4886AA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EAD5551-983D-5E38-DA30-DB4B943C57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E182DA2-943D-6C5C-CCE7-99242A23BC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8624B-4362-A848-A798-85C20DA813BB}" type="datetimeFigureOut">
              <a:rPr lang="pl-PL" smtClean="0"/>
              <a:t>18.12.2024</a:t>
            </a:fld>
            <a:endParaRPr lang="pl-PL"/>
          </a:p>
        </p:txBody>
      </p:sp>
      <p:sp>
        <p:nvSpPr>
          <p:cNvPr id="5" name="Symbol zastępczy stopki 4">
            <a:extLst>
              <a:ext uri="{FF2B5EF4-FFF2-40B4-BE49-F238E27FC236}">
                <a16:creationId xmlns:a16="http://schemas.microsoft.com/office/drawing/2014/main" id="{BF3AC6F8-2C29-6015-8B8E-DF21F9CCD9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B77A51E2-F8CB-DE91-45C0-192EC76D79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1E4DB-81B8-2E41-909A-C74114F3527E}" type="slidenum">
              <a:rPr lang="pl-PL" smtClean="0"/>
              <a:t>‹#›</a:t>
            </a:fld>
            <a:endParaRPr lang="pl-PL"/>
          </a:p>
        </p:txBody>
      </p:sp>
    </p:spTree>
    <p:extLst>
      <p:ext uri="{BB962C8B-B14F-4D97-AF65-F5344CB8AC3E}">
        <p14:creationId xmlns:p14="http://schemas.microsoft.com/office/powerpoint/2010/main" val="305492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sip.legalis.pl/document-view.seam?documentId=mfrxilrtg4ytgojygq4dcltqmfyc4njqgi2toojwgm&amp;refSource=hy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ip.legalis.pl/document-view.seam?documentId=mfrxilrtg4ytgojygq4dcltqmfyc4njqgi2toojugi&amp;refSource=hyp"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FE134DD-5539-9B87-15E7-1DD0B2FF3133}"/>
              </a:ext>
            </a:extLst>
          </p:cNvPr>
          <p:cNvSpPr txBox="1"/>
          <p:nvPr/>
        </p:nvSpPr>
        <p:spPr>
          <a:xfrm>
            <a:off x="8985617" y="6508646"/>
            <a:ext cx="2782240" cy="246221"/>
          </a:xfrm>
          <a:prstGeom prst="rect">
            <a:avLst/>
          </a:prstGeom>
          <a:noFill/>
          <a:effectLst/>
        </p:spPr>
        <p:txBody>
          <a:bodyPr wrap="square" rtlCol="0">
            <a:spAutoFit/>
          </a:bodyPr>
          <a:lstStyle/>
          <a:p>
            <a:pPr algn="r"/>
            <a:r>
              <a:rPr lang="pl-PL" sz="1000" dirty="0">
                <a:solidFill>
                  <a:schemeClr val="bg1"/>
                </a:solidFill>
                <a:latin typeface="Avenir Light" panose="020B0402020203020204" pitchFamily="34" charset="0"/>
              </a:rPr>
              <a:t>1</a:t>
            </a:r>
          </a:p>
        </p:txBody>
      </p:sp>
      <p:sp>
        <p:nvSpPr>
          <p:cNvPr id="4" name="pole tekstowe 3">
            <a:extLst>
              <a:ext uri="{FF2B5EF4-FFF2-40B4-BE49-F238E27FC236}">
                <a16:creationId xmlns:a16="http://schemas.microsoft.com/office/drawing/2014/main" id="{2F913A32-7B70-4E47-B936-BA10FFA8E104}"/>
              </a:ext>
            </a:extLst>
          </p:cNvPr>
          <p:cNvSpPr txBox="1"/>
          <p:nvPr/>
        </p:nvSpPr>
        <p:spPr>
          <a:xfrm rot="16200000">
            <a:off x="10509276" y="2882041"/>
            <a:ext cx="2782240" cy="246221"/>
          </a:xfrm>
          <a:prstGeom prst="rect">
            <a:avLst/>
          </a:prstGeom>
          <a:noFill/>
          <a:effectLst/>
        </p:spPr>
        <p:txBody>
          <a:bodyPr wrap="square" rtlCol="0">
            <a:spAutoFit/>
          </a:bodyPr>
          <a:lstStyle/>
          <a:p>
            <a:r>
              <a:rPr lang="pl-PL" sz="1000" dirty="0">
                <a:solidFill>
                  <a:schemeClr val="bg1"/>
                </a:solidFill>
                <a:latin typeface="Avenir Light" panose="020B0402020203020204" pitchFamily="34" charset="0"/>
              </a:rPr>
              <a:t>16.12.2024</a:t>
            </a:r>
          </a:p>
        </p:txBody>
      </p:sp>
      <p:pic>
        <p:nvPicPr>
          <p:cNvPr id="8" name="Obraz 7" descr="Obraz zawierający strzałka&#10;&#10;Opis wygenerowany automatycznie">
            <a:extLst>
              <a:ext uri="{FF2B5EF4-FFF2-40B4-BE49-F238E27FC236}">
                <a16:creationId xmlns:a16="http://schemas.microsoft.com/office/drawing/2014/main" id="{6B197BA8-6766-5CE7-9493-7F55E5F778D3}"/>
              </a:ext>
            </a:extLst>
          </p:cNvPr>
          <p:cNvPicPr>
            <a:picLocks noChangeAspect="1"/>
          </p:cNvPicPr>
          <p:nvPr/>
        </p:nvPicPr>
        <p:blipFill>
          <a:blip r:embed="rId4"/>
          <a:stretch>
            <a:fillRect/>
          </a:stretch>
        </p:blipFill>
        <p:spPr>
          <a:xfrm rot="5400000">
            <a:off x="1102975" y="3598810"/>
            <a:ext cx="2425700" cy="4020625"/>
          </a:xfrm>
          <a:prstGeom prst="rect">
            <a:avLst/>
          </a:prstGeom>
        </p:spPr>
      </p:pic>
      <p:sp>
        <p:nvSpPr>
          <p:cNvPr id="11" name="pole tekstowe 10">
            <a:extLst>
              <a:ext uri="{FF2B5EF4-FFF2-40B4-BE49-F238E27FC236}">
                <a16:creationId xmlns:a16="http://schemas.microsoft.com/office/drawing/2014/main" id="{1137834D-6111-8794-A347-C9A7FEA0976A}"/>
              </a:ext>
            </a:extLst>
          </p:cNvPr>
          <p:cNvSpPr txBox="1"/>
          <p:nvPr/>
        </p:nvSpPr>
        <p:spPr>
          <a:xfrm>
            <a:off x="5541579" y="6508645"/>
            <a:ext cx="3444038" cy="246221"/>
          </a:xfrm>
          <a:prstGeom prst="rect">
            <a:avLst/>
          </a:prstGeom>
          <a:noFill/>
          <a:effectLst/>
        </p:spPr>
        <p:txBody>
          <a:bodyPr wrap="square" rtlCol="0">
            <a:spAutoFit/>
          </a:bodyPr>
          <a:lstStyle/>
          <a:p>
            <a:pPr algn="r"/>
            <a:r>
              <a:rPr lang="pl-PL" sz="1000">
                <a:solidFill>
                  <a:schemeClr val="bg1"/>
                </a:solidFill>
                <a:latin typeface="Avenir Light" panose="020B0402020203020204" pitchFamily="34" charset="0"/>
              </a:rPr>
              <a:t>URZĄD LOTNICTWA CYWILNEGO</a:t>
            </a:r>
          </a:p>
        </p:txBody>
      </p:sp>
      <p:sp>
        <p:nvSpPr>
          <p:cNvPr id="35" name="pole tekstowe 34">
            <a:extLst>
              <a:ext uri="{FF2B5EF4-FFF2-40B4-BE49-F238E27FC236}">
                <a16:creationId xmlns:a16="http://schemas.microsoft.com/office/drawing/2014/main" id="{2D3790E0-2EC7-0142-CA69-1F42DD3EFA17}"/>
              </a:ext>
            </a:extLst>
          </p:cNvPr>
          <p:cNvSpPr txBox="1"/>
          <p:nvPr/>
        </p:nvSpPr>
        <p:spPr>
          <a:xfrm>
            <a:off x="9166949" y="3500204"/>
            <a:ext cx="1261883" cy="682751"/>
          </a:xfrm>
          <a:prstGeom prst="rect">
            <a:avLst/>
          </a:prstGeom>
          <a:noFill/>
          <a:effectLst/>
        </p:spPr>
        <p:txBody>
          <a:bodyPr wrap="square" rtlCol="0">
            <a:spAutoFit/>
          </a:bodyPr>
          <a:lstStyle/>
          <a:p>
            <a:pPr algn="ctr">
              <a:lnSpc>
                <a:spcPct val="150000"/>
              </a:lnSpc>
            </a:pPr>
            <a:r>
              <a:rPr lang="pl-PL" sz="2800">
                <a:ln w="0"/>
                <a:solidFill>
                  <a:srgbClr val="263A75"/>
                </a:solidFill>
                <a:latin typeface="Avenir Light" panose="020B0402020203020204" pitchFamily="34" charset="0"/>
                <a:cs typeface="Times New Roman" pitchFamily="18" charset="0"/>
              </a:rPr>
              <a:t>01</a:t>
            </a:r>
          </a:p>
        </p:txBody>
      </p:sp>
      <p:sp>
        <p:nvSpPr>
          <p:cNvPr id="44" name="pole tekstowe 43">
            <a:extLst>
              <a:ext uri="{FF2B5EF4-FFF2-40B4-BE49-F238E27FC236}">
                <a16:creationId xmlns:a16="http://schemas.microsoft.com/office/drawing/2014/main" id="{DC330C56-D928-C855-46C6-0C50FC479598}"/>
              </a:ext>
            </a:extLst>
          </p:cNvPr>
          <p:cNvSpPr txBox="1"/>
          <p:nvPr/>
        </p:nvSpPr>
        <p:spPr>
          <a:xfrm>
            <a:off x="3064255" y="320285"/>
            <a:ext cx="9269260" cy="2154436"/>
          </a:xfrm>
          <a:prstGeom prst="rect">
            <a:avLst/>
          </a:prstGeom>
          <a:noFill/>
          <a:effectLst/>
        </p:spPr>
        <p:txBody>
          <a:bodyPr wrap="square" rtlCol="0">
            <a:spAutoFit/>
          </a:bodyPr>
          <a:lstStyle/>
          <a:p>
            <a:pPr>
              <a:lnSpc>
                <a:spcPct val="150000"/>
              </a:lnSpc>
            </a:pPr>
            <a:r>
              <a:rPr lang="pl-PL" sz="2000" b="1" dirty="0">
                <a:solidFill>
                  <a:schemeClr val="bg1"/>
                </a:solidFill>
                <a:cs typeface="Times New Roman" pitchFamily="18" charset="0"/>
              </a:rPr>
              <a:t>Posiedzenie Krajowego Zespołu ds. Zderzeń Statków Powietrznych</a:t>
            </a:r>
            <a:br>
              <a:rPr lang="pl-PL" sz="2000" b="1" dirty="0">
                <a:solidFill>
                  <a:schemeClr val="bg1"/>
                </a:solidFill>
                <a:cs typeface="Times New Roman" pitchFamily="18" charset="0"/>
              </a:rPr>
            </a:br>
            <a:r>
              <a:rPr lang="pl-PL" sz="2000" b="1" dirty="0">
                <a:solidFill>
                  <a:schemeClr val="bg1"/>
                </a:solidFill>
                <a:cs typeface="Times New Roman" pitchFamily="18" charset="0"/>
              </a:rPr>
              <a:t> ze Zwierzętami </a:t>
            </a:r>
          </a:p>
          <a:p>
            <a:endParaRPr lang="pl-PL" dirty="0"/>
          </a:p>
          <a:p>
            <a:r>
              <a:rPr lang="pl-PL" sz="2800" dirty="0">
                <a:solidFill>
                  <a:schemeClr val="bg1"/>
                </a:solidFill>
              </a:rPr>
              <a:t>Dyskusja „Otoczenie lotniska – gołębniki, sposób użytkowania terenów” </a:t>
            </a:r>
            <a:r>
              <a:rPr lang="pl-PL" dirty="0"/>
              <a:t>	</a:t>
            </a:r>
          </a:p>
        </p:txBody>
      </p:sp>
      <p:pic>
        <p:nvPicPr>
          <p:cNvPr id="3" name="Obraz 2">
            <a:extLst>
              <a:ext uri="{FF2B5EF4-FFF2-40B4-BE49-F238E27FC236}">
                <a16:creationId xmlns:a16="http://schemas.microsoft.com/office/drawing/2014/main" id="{EFB8D1F9-AD5E-4772-A0BB-1FB045262184}"/>
              </a:ext>
            </a:extLst>
          </p:cNvPr>
          <p:cNvPicPr>
            <a:picLocks noChangeAspect="1"/>
          </p:cNvPicPr>
          <p:nvPr/>
        </p:nvPicPr>
        <p:blipFill>
          <a:blip r:embed="rId5"/>
          <a:stretch>
            <a:fillRect/>
          </a:stretch>
        </p:blipFill>
        <p:spPr>
          <a:xfrm>
            <a:off x="2784962" y="2402131"/>
            <a:ext cx="6071979" cy="1659530"/>
          </a:xfrm>
          <a:prstGeom prst="rect">
            <a:avLst/>
          </a:prstGeom>
        </p:spPr>
      </p:pic>
      <p:sp>
        <p:nvSpPr>
          <p:cNvPr id="5" name="Prostokąt 4">
            <a:extLst>
              <a:ext uri="{FF2B5EF4-FFF2-40B4-BE49-F238E27FC236}">
                <a16:creationId xmlns:a16="http://schemas.microsoft.com/office/drawing/2014/main" id="{F3A77CD6-0727-4BDF-937B-53AEDA3A3515}"/>
              </a:ext>
            </a:extLst>
          </p:cNvPr>
          <p:cNvSpPr/>
          <p:nvPr/>
        </p:nvSpPr>
        <p:spPr>
          <a:xfrm>
            <a:off x="2784962" y="4071481"/>
            <a:ext cx="9101526" cy="2585323"/>
          </a:xfrm>
          <a:prstGeom prst="rect">
            <a:avLst/>
          </a:prstGeom>
        </p:spPr>
        <p:txBody>
          <a:bodyPr wrap="square">
            <a:spAutoFit/>
          </a:bodyPr>
          <a:lstStyle/>
          <a:p>
            <a:r>
              <a:rPr lang="pl-PL" dirty="0">
                <a:solidFill>
                  <a:schemeClr val="bg1"/>
                </a:solidFill>
              </a:rPr>
              <a:t>Art. 211 [Rozwinięcie]</a:t>
            </a:r>
          </a:p>
          <a:p>
            <a:r>
              <a:rPr lang="pl-PL" dirty="0">
                <a:solidFill>
                  <a:schemeClr val="bg1"/>
                </a:solidFill>
              </a:rPr>
              <a:t>1. Kto: 4a)</a:t>
            </a:r>
          </a:p>
          <a:p>
            <a:r>
              <a:rPr lang="pl-PL" dirty="0">
                <a:solidFill>
                  <a:schemeClr val="bg1"/>
                </a:solidFill>
              </a:rPr>
              <a:t> wbrew </a:t>
            </a:r>
            <a:r>
              <a:rPr lang="pl-PL" dirty="0">
                <a:solidFill>
                  <a:schemeClr val="bg1"/>
                </a:solidFill>
                <a:hlinkClick r:id="rId6">
                  <a:extLst>
                    <a:ext uri="{A12FA001-AC4F-418D-AE19-62706E023703}">
                      <ahyp:hlinkClr xmlns:ahyp="http://schemas.microsoft.com/office/drawing/2018/hyperlinkcolor" val="tx"/>
                    </a:ext>
                  </a:extLst>
                </a:hlinkClick>
              </a:rPr>
              <a:t>art. 87</a:t>
            </a:r>
            <a:r>
              <a:rPr lang="pl-PL" baseline="30000" dirty="0">
                <a:solidFill>
                  <a:schemeClr val="bg1"/>
                </a:solidFill>
                <a:hlinkClick r:id="rId6">
                  <a:extLst>
                    <a:ext uri="{A12FA001-AC4F-418D-AE19-62706E023703}">
                      <ahyp:hlinkClr xmlns:ahyp="http://schemas.microsoft.com/office/drawing/2018/hyperlinkcolor" val="tx"/>
                    </a:ext>
                  </a:extLst>
                </a:hlinkClick>
              </a:rPr>
              <a:t>4</a:t>
            </a:r>
            <a:r>
              <a:rPr lang="pl-PL" dirty="0">
                <a:solidFill>
                  <a:schemeClr val="bg1"/>
                </a:solidFill>
                <a:hlinkClick r:id="rId6">
                  <a:extLst>
                    <a:ext uri="{A12FA001-AC4F-418D-AE19-62706E023703}">
                      <ahyp:hlinkClr xmlns:ahyp="http://schemas.microsoft.com/office/drawing/2018/hyperlinkcolor" val="tx"/>
                    </a:ext>
                  </a:extLst>
                </a:hlinkClick>
              </a:rPr>
              <a:t> ust. 1</a:t>
            </a:r>
            <a:r>
              <a:rPr lang="pl-PL" dirty="0">
                <a:solidFill>
                  <a:schemeClr val="bg1"/>
                </a:solidFill>
              </a:rPr>
              <a:t> i </a:t>
            </a:r>
            <a:r>
              <a:rPr lang="pl-PL" dirty="0">
                <a:solidFill>
                  <a:schemeClr val="bg1"/>
                </a:solidFill>
                <a:hlinkClick r:id="rId7">
                  <a:extLst>
                    <a:ext uri="{A12FA001-AC4F-418D-AE19-62706E023703}">
                      <ahyp:hlinkClr xmlns:ahyp="http://schemas.microsoft.com/office/drawing/2018/hyperlinkcolor" val="tx"/>
                    </a:ext>
                  </a:extLst>
                </a:hlinkClick>
              </a:rPr>
              <a:t>art. 87</a:t>
            </a:r>
            <a:r>
              <a:rPr lang="pl-PL" baseline="30000" dirty="0">
                <a:solidFill>
                  <a:schemeClr val="bg1"/>
                </a:solidFill>
                <a:hlinkClick r:id="rId7">
                  <a:extLst>
                    <a:ext uri="{A12FA001-AC4F-418D-AE19-62706E023703}">
                      <ahyp:hlinkClr xmlns:ahyp="http://schemas.microsoft.com/office/drawing/2018/hyperlinkcolor" val="tx"/>
                    </a:ext>
                  </a:extLst>
                </a:hlinkClick>
              </a:rPr>
              <a:t>6</a:t>
            </a:r>
            <a:r>
              <a:rPr lang="pl-PL" dirty="0">
                <a:solidFill>
                  <a:schemeClr val="bg1"/>
                </a:solidFill>
              </a:rPr>
              <a:t> sadzi, uprawia, lub dopuszcza do wzrostu drzewa lub krzewu stanowiącego przeszkodę lotniczą lub zasłaniającego świetlne systemy podejścia, dokonuje budowy lub rozbudowy obiektu budowlanego, sprzyjającego występowaniu zwierząt stwarzających zagrożenie dla ruchu lotniczego statków powietrznych, a także hoduje lub wypuszcza ptaki stwarzające zagrożenie dla ruchu statków powietrznych,</a:t>
            </a:r>
          </a:p>
          <a:p>
            <a:r>
              <a:rPr lang="pl-PL" dirty="0">
                <a:solidFill>
                  <a:schemeClr val="bg1"/>
                </a:solidFill>
              </a:rPr>
              <a:t>- podlega grzywnie, karze ograniczenia wolności lub pozbawienia wolności do roku.</a:t>
            </a:r>
          </a:p>
          <a:p>
            <a:endParaRPr lang="pl-PL" dirty="0"/>
          </a:p>
        </p:txBody>
      </p:sp>
    </p:spTree>
    <p:extLst>
      <p:ext uri="{BB962C8B-B14F-4D97-AF65-F5344CB8AC3E}">
        <p14:creationId xmlns:p14="http://schemas.microsoft.com/office/powerpoint/2010/main" val="285932723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124</Words>
  <Application>Microsoft Office PowerPoint</Application>
  <PresentationFormat>Panoramiczny</PresentationFormat>
  <Paragraphs>12</Paragraphs>
  <Slides>1</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vt:i4>
      </vt:variant>
    </vt:vector>
  </HeadingPairs>
  <TitlesOfParts>
    <vt:vector size="7" baseType="lpstr">
      <vt:lpstr>Arial</vt:lpstr>
      <vt:lpstr>Avenir Light</vt:lpstr>
      <vt:lpstr>Calibri</vt:lpstr>
      <vt:lpstr>Calibri Light</vt:lpstr>
      <vt:lpstr>Times New Roman</vt:lpstr>
      <vt:lpstr>Motyw pakietu Office</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Klaudia Tomaszewska</dc:creator>
  <cp:lastModifiedBy>GRABOWSKA Beata</cp:lastModifiedBy>
  <cp:revision>36</cp:revision>
  <dcterms:created xsi:type="dcterms:W3CDTF">2022-11-08T11:52:32Z</dcterms:created>
  <dcterms:modified xsi:type="dcterms:W3CDTF">2024-12-18T12:41:26Z</dcterms:modified>
</cp:coreProperties>
</file>