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5" r:id="rId2"/>
    <p:sldId id="334" r:id="rId3"/>
    <p:sldId id="303" r:id="rId4"/>
    <p:sldId id="318" r:id="rId5"/>
    <p:sldId id="319" r:id="rId6"/>
    <p:sldId id="320" r:id="rId7"/>
    <p:sldId id="321" r:id="rId8"/>
    <p:sldId id="322" r:id="rId9"/>
    <p:sldId id="324" r:id="rId10"/>
    <p:sldId id="305" r:id="rId11"/>
    <p:sldId id="325" r:id="rId12"/>
    <p:sldId id="326" r:id="rId13"/>
    <p:sldId id="307" r:id="rId14"/>
    <p:sldId id="327" r:id="rId15"/>
    <p:sldId id="309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75" userDrawn="1">
          <p15:clr>
            <a:srgbClr val="A4A3A4"/>
          </p15:clr>
        </p15:guide>
        <p15:guide id="3" orient="horz" pos="12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732"/>
    <a:srgbClr val="DC3830"/>
    <a:srgbClr val="8792B3"/>
    <a:srgbClr val="DC3631"/>
    <a:srgbClr val="263A75"/>
    <a:srgbClr val="0D163B"/>
    <a:srgbClr val="29225C"/>
    <a:srgbClr val="143273"/>
    <a:srgbClr val="648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4475"/>
        <p:guide orient="horz" pos="12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F8534-DCCF-934C-997C-6EB20C0FF294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FE2A6-7B2A-DF40-A704-C17A94DA78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704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30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648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23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22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872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8892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51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4842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633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31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7576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614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FE2A6-7B2A-DF40-A704-C17A94DA789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321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C505A5-FD8D-558B-70EE-F5F5D398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883A86A-5AA2-8B17-C3FC-CC5A609D5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EF7D24-3901-BFE4-578E-039CF00C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FD21C4-8CAF-6662-6D12-FAD88794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4838C2-A5D2-C56D-AEB1-B49FE616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361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79BC72-6165-E79A-41DF-47D832F8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1DD110-060D-8D60-4081-F8C1CB51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2AD5C6-C25C-747D-F5EA-2E47B171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CF0803-618D-66A5-9A9C-A00F0C9A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A27344-5325-4C88-7AD6-5ACF8907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57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E16BE1C-7134-67D4-7416-287173E5D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113A3F-BE0C-FD34-5F27-B50B1774B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A29B869-A32C-6509-7CD2-BE4FB452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EE5C1E-16D4-B2D7-63F1-A840960C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6CB0E4-343D-7064-935C-5BCFA429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2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9FC767-B66A-8AF1-A48D-84910B4FE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10BA5E-583A-6287-BD81-2493E3B66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FF3AB4-CCD3-3974-21DC-96C7DBB1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484739-EEC4-E017-926B-35734481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3B7BC3-0A7B-E1A5-DB99-E2F60BB4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12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67E19-EB2E-7887-DAD4-521923A6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2CC49E-4700-6620-64BF-491854E2F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E25D7F-CBCE-E90B-D80A-D7B9C816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FBD7C76-47AF-27D8-0BFC-17ECC94D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6C6E5A-2ED7-B9A6-CFB7-99A51CD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74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130C8B-1596-6A52-6D6B-A7A6F51C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2302BC-6D5C-96E2-2F23-9022DE4AE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A5FE11F-CAD9-DB0D-7312-59F58C58E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794003-BC4C-6BEA-E815-1A4BB55B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7C53EF0-5EA5-30A7-27B6-999F1CE9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334DEF-5BC1-5D05-79C3-E16717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70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F4A7E-184B-B83D-DA2D-FD89C1DA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059A85-6CE4-9807-EB38-0AB107925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14FFFFD-89B1-0802-8405-1AE86140E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5A24082-9104-9611-1B0B-F39640F69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130709-C458-85AE-ED14-D10EAA65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975ACA4-21C3-C746-7F5A-35296E27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A7430D5-5AE5-C729-4DCD-AFE50C21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A2D988-5324-1ED7-5A81-67C951DD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08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8BFBBC-9EF5-681C-E8C1-E4D5D432E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FF93B88-8280-EDEF-AE13-3472FDB8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3786ED9-C37A-57F6-AFE5-00F3A886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715DA0-A54E-FFBA-DAB0-8106D081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5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352C911-DFEC-9EC9-E47D-15551502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5E5C807-3DE0-F8AC-8703-A3082011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1FA2EB-FF86-FE74-48DA-A9AAE66B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38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725A4D-B32C-8FA0-6AE1-2721AA1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D8CF38-FC60-3274-AB7D-98C06243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5047A1C-36BD-1634-1EF6-DCDE8D3F6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04A55AD-27B9-889B-600C-FFB1DD51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D68FA8C-9AB3-43A2-F2B8-4B1E33A5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EF4E6B-84E6-FD5F-F519-1F14A52E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08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C70E58-6C28-440E-782D-15D7464D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64D670-8696-90B4-5C86-C56DD8E87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1A3929-DAC9-DFCF-13E8-843B8B124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B93082-3A53-ECCA-E6BF-24276A91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D1BEED-7313-5E92-9E85-E04191FE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B8E1F0A-3756-D88E-2F4D-21834AFE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01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CC6D195-0C87-B291-4F7E-23F4886A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AD5551-983D-5E38-DA30-DB4B943C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182DA2-943D-6C5C-CCE7-99242A23B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8624B-4362-A848-A798-85C20DA813BB}" type="datetimeFigureOut">
              <a:rPr lang="pl-PL" smtClean="0"/>
              <a:t>18.12.2024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3AC6F8-2C29-6015-8B8E-DF21F9CCD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7A51E2-F8CB-DE91-45C0-192EC76D7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1E4DB-81B8-2E41-909A-C74114F35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www.ulc.gov.pl/pl/zegluga-powietrzna/mapy-on-line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padlet.com/bgrabowska/krajowy-zesp-ds-zderze-statk-w-powietrznych-ze-zwierz-tami-590i2swrg5h7xq8n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grabowska@ulc.gov.p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lc.gov.pl/pl/lotniska/komitet-ds-zderzen-statkow-powietrznych-ze-zwierzetami" TargetMode="External"/><Relationship Id="rId5" Type="http://schemas.openxmlformats.org/officeDocument/2006/relationships/hyperlink" Target="http://www.kolizjezptakami.pl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trzałka&#10;&#10;Opis wygenerowany automatycznie">
            <a:extLst>
              <a:ext uri="{FF2B5EF4-FFF2-40B4-BE49-F238E27FC236}">
                <a16:creationId xmlns:a16="http://schemas.microsoft.com/office/drawing/2014/main" id="{98CCCD23-5746-54C3-52F4-616A9B1B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30" y="833234"/>
            <a:ext cx="2425700" cy="4038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657ECC-1BEF-20D3-70E4-36DCC689D5E7}"/>
              </a:ext>
            </a:extLst>
          </p:cNvPr>
          <p:cNvSpPr txBox="1"/>
          <p:nvPr/>
        </p:nvSpPr>
        <p:spPr>
          <a:xfrm>
            <a:off x="955040" y="833234"/>
            <a:ext cx="4968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Posiedzenie Krajowego Zespołu ds. Zderzeń Statków Powietrznych </a:t>
            </a:r>
          </a:p>
          <a:p>
            <a:r>
              <a:rPr lang="pl-PL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ze Zwierzętami (WLD)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8CB5B-5201-58B7-3CAA-79494807A997}"/>
              </a:ext>
            </a:extLst>
          </p:cNvPr>
          <p:cNvSpPr txBox="1"/>
          <p:nvPr/>
        </p:nvSpPr>
        <p:spPr>
          <a:xfrm>
            <a:off x="3592286" y="4465756"/>
            <a:ext cx="1841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dirty="0">
                <a:solidFill>
                  <a:srgbClr val="263A75"/>
                </a:solidFill>
                <a:latin typeface="Avenir Medium" panose="02000503020000020003" pitchFamily="2" charset="0"/>
              </a:rPr>
              <a:t>16.12.2024</a:t>
            </a:r>
          </a:p>
        </p:txBody>
      </p:sp>
    </p:spTree>
    <p:extLst>
      <p:ext uri="{BB962C8B-B14F-4D97-AF65-F5344CB8AC3E}">
        <p14:creationId xmlns:p14="http://schemas.microsoft.com/office/powerpoint/2010/main" val="78727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09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54483" y="3461384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44592" y="2251347"/>
            <a:ext cx="4877092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Zrealizowane działania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Podręcznik Zarządzanie Zagrożeniami Środowiskowym na lotniskach w FIR Warszawa</a:t>
            </a:r>
          </a:p>
          <a:p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Bezpieczeństwo lotnictwa w aspekcie zagrożeń środowiskowych;</a:t>
            </a:r>
          </a:p>
          <a:p>
            <a:r>
              <a:rPr lang="pl-PL" sz="1600" dirty="0">
                <a:solidFill>
                  <a:schemeClr val="bg1"/>
                </a:solidFill>
              </a:rPr>
              <a:t>Bezpieczeństwo lotnictwa i ochrona środowiska</a:t>
            </a:r>
          </a:p>
          <a:p>
            <a:r>
              <a:rPr lang="pl-PL" sz="1600" dirty="0">
                <a:solidFill>
                  <a:schemeClr val="bg1"/>
                </a:solidFill>
              </a:rPr>
              <a:t>Występowanie zwierząt i zagrożenia środowiskowe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w lotnictwie </a:t>
            </a:r>
          </a:p>
          <a:p>
            <a:r>
              <a:rPr lang="pl-PL" sz="1600" dirty="0">
                <a:solidFill>
                  <a:schemeClr val="bg1"/>
                </a:solidFill>
              </a:rPr>
              <a:t>Kolizje statków powietrznych ze zwierzętami </a:t>
            </a:r>
          </a:p>
          <a:p>
            <a:r>
              <a:rPr lang="pl-PL" sz="1600" dirty="0">
                <a:solidFill>
                  <a:schemeClr val="bg1"/>
                </a:solidFill>
              </a:rPr>
              <a:t>Analiza ryzyka kolizji ze zwierzętami </a:t>
            </a:r>
          </a:p>
          <a:p>
            <a:r>
              <a:rPr lang="pl-PL" sz="1600" dirty="0">
                <a:solidFill>
                  <a:schemeClr val="bg1"/>
                </a:solidFill>
              </a:rPr>
              <a:t>Ograniczanie zagrożeń środowiskowych na lotniskach</a:t>
            </a:r>
          </a:p>
          <a:p>
            <a:r>
              <a:rPr lang="pl-PL" sz="1600" dirty="0">
                <a:solidFill>
                  <a:schemeClr val="bg1"/>
                </a:solidFill>
              </a:rPr>
              <a:t>Monitorowanie poziomu bezpieczeństwa na lotniskach</a:t>
            </a:r>
          </a:p>
          <a:p>
            <a:r>
              <a:rPr lang="pl-PL" sz="1600" dirty="0">
                <a:solidFill>
                  <a:schemeClr val="bg1"/>
                </a:solidFill>
              </a:rPr>
              <a:t>Analizy incydentów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Wzory zezwoleń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8EEFF29A-112B-4E45-9715-3C6028482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320" y="1915465"/>
            <a:ext cx="3332660" cy="45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5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54483" y="3461384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44592" y="2251347"/>
            <a:ext cx="4382368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Zrealizowane działania</a:t>
            </a:r>
          </a:p>
          <a:p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Analizy statystyczne zdarzeń lotniczych 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z udziałem zwierząt</a:t>
            </a:r>
          </a:p>
          <a:p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21FF10-CC36-4D57-B484-D7378AF1C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166" y="4028537"/>
            <a:ext cx="1932599" cy="260321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60C4268-9DD5-44A7-BB71-17EF7F5CB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891" y="1835679"/>
            <a:ext cx="3326394" cy="46729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536C0A5-6631-4F22-B362-C77D49932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949" y="3679181"/>
            <a:ext cx="1982689" cy="28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6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54483" y="3461384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38402" y="1989623"/>
            <a:ext cx="4382368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Zrealizowane działania</a:t>
            </a:r>
          </a:p>
          <a:p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algn="just"/>
            <a:r>
              <a:rPr lang="pl-PL" sz="2000" dirty="0">
                <a:solidFill>
                  <a:schemeClr val="bg1"/>
                </a:solidFill>
              </a:rPr>
              <a:t>Serwis mapowy Arc GIS</a:t>
            </a:r>
          </a:p>
          <a:p>
            <a:pPr algn="just"/>
            <a:r>
              <a:rPr lang="pl-PL" sz="2000" dirty="0">
                <a:hlinkClick r:id="rId5"/>
              </a:rPr>
              <a:t>https://www.ulc.gov.pl/pl/zegluga-powietrzna/mapy-on-line</a:t>
            </a:r>
            <a:r>
              <a:rPr lang="pl-PL" sz="2000" dirty="0"/>
              <a:t> </a:t>
            </a:r>
          </a:p>
          <a:p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928BD9-9172-45AA-8053-995F070FF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876" y="2362331"/>
            <a:ext cx="1249788" cy="8779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F630ED0-DC02-4640-BF14-F42C99C64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512" y="3916964"/>
            <a:ext cx="5956308" cy="14570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5B9D128-A2F1-45F5-8F89-B7DE3D379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3138" y="1797518"/>
            <a:ext cx="3060000" cy="207694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55D9227-44EF-4C03-9AC7-DAF335F60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3598" y="3898316"/>
            <a:ext cx="2558130" cy="26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2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16.12.20234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93919-CA7C-BB3E-432F-B8F4A77D1812}"/>
              </a:ext>
            </a:extLst>
          </p:cNvPr>
          <p:cNvSpPr txBox="1"/>
          <p:nvPr/>
        </p:nvSpPr>
        <p:spPr>
          <a:xfrm>
            <a:off x="3049827" y="1841727"/>
            <a:ext cx="8593533" cy="44935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Działania (nadal) realizowane 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Nowela ustawy Prawo lotnicze: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- doprecyzowanie zapisów art. 87</a:t>
            </a:r>
            <a:r>
              <a:rPr lang="pl-PL" sz="1600" baseline="30000" dirty="0">
                <a:solidFill>
                  <a:schemeClr val="bg1"/>
                </a:solidFill>
              </a:rPr>
              <a:t>6 </a:t>
            </a:r>
            <a:r>
              <a:rPr lang="pl-PL" sz="1600" dirty="0">
                <a:solidFill>
                  <a:schemeClr val="bg1"/>
                </a:solidFill>
              </a:rPr>
              <a:t>w zakresie sformułowania „obiekty budowlane”, zwierzęta stwarzające zagrożenie dla ruchu statków powietrznych”, zaostrzenie kar za nieprzestrzeganie zakazu (art. 211);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- doprecyzowanie zapisów art. 124 „loty nad parkami narodowymi”;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- uproszczenie procedur dot. płoszenia zwierząt chronionych, płoszenia zwierząt łownych, odstrzału zwierząt łownych z wyłączeniem okresów ochronnych (w otoczeniu lotnisk); </a:t>
            </a:r>
          </a:p>
          <a:p>
            <a:pPr algn="just"/>
            <a:r>
              <a:rPr lang="pl-PL" sz="1000" dirty="0">
                <a:solidFill>
                  <a:schemeClr val="bg1"/>
                </a:solidFill>
              </a:rPr>
              <a:t> </a:t>
            </a:r>
          </a:p>
          <a:p>
            <a:r>
              <a:rPr lang="pl-PL" sz="1600" dirty="0">
                <a:solidFill>
                  <a:schemeClr val="bg1"/>
                </a:solidFill>
              </a:rPr>
              <a:t>Publikacja polskiej wersji Podręcznik Służb Portu Lotniczego ICAO 9137 część 3 – „Kontrola i zmniejszanie zagrożeń ze strony zwierząt”;</a:t>
            </a:r>
          </a:p>
          <a:p>
            <a:endParaRPr lang="pl-PL" sz="12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Aktualizacja Podręcznik Zarządzanie Zagrożeniami Środowiskowym na lotniskach w FIR Warszawa;</a:t>
            </a:r>
          </a:p>
          <a:p>
            <a:endParaRPr lang="pl-PL" sz="12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Współpraca z organami ds. ochrony środowiska, ośrodkami naukowymi, PAŻP, pilotami, przewoźnikami, SZ RP. 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8C393FB-D1CB-B8D5-BEFC-C4079790BB11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2A562E-7425-73A2-6796-E1F31E5DEBA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</p:spTree>
    <p:extLst>
      <p:ext uri="{BB962C8B-B14F-4D97-AF65-F5344CB8AC3E}">
        <p14:creationId xmlns:p14="http://schemas.microsoft.com/office/powerpoint/2010/main" val="367019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16.12.20234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93919-CA7C-BB3E-432F-B8F4A77D1812}"/>
              </a:ext>
            </a:extLst>
          </p:cNvPr>
          <p:cNvSpPr txBox="1"/>
          <p:nvPr/>
        </p:nvSpPr>
        <p:spPr>
          <a:xfrm>
            <a:off x="3049827" y="2410578"/>
            <a:ext cx="8727457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Działania (nadal) realizowane 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Format wymiany informacji</a:t>
            </a:r>
          </a:p>
          <a:p>
            <a:pPr algn="just"/>
            <a:endParaRPr lang="pl-PL" sz="1600" dirty="0"/>
          </a:p>
          <a:p>
            <a:pPr algn="just"/>
            <a:r>
              <a:rPr lang="pl-PL" sz="1600" dirty="0">
                <a:hlinkClick r:id="rId5"/>
              </a:rPr>
              <a:t>Krajowy Zespół ds. zderzeń statków powietrznych ze zwierzętami (padlet.com)</a:t>
            </a:r>
            <a:endParaRPr lang="pl-PL" sz="1600" dirty="0"/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8C393FB-D1CB-B8D5-BEFC-C4079790BB11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A2A562E-7425-73A2-6796-E1F31E5DEBA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7F5CC6C-A41C-48CE-813F-271E5BFB1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760" y="3831837"/>
            <a:ext cx="5300316" cy="25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0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7F0A57D-6627-D6EE-9D25-8BCC65418881}"/>
              </a:ext>
            </a:extLst>
          </p:cNvPr>
          <p:cNvSpPr txBox="1"/>
          <p:nvPr/>
        </p:nvSpPr>
        <p:spPr>
          <a:xfrm>
            <a:off x="1329396" y="2063098"/>
            <a:ext cx="9269260" cy="38472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Avenir Book" panose="02000503020000020003" pitchFamily="2" charset="0"/>
                <a:cs typeface="Calibri" panose="020F0502020204030204" pitchFamily="34" charset="0"/>
              </a:rPr>
              <a:t>DZIĘKUJĘ ZA UWAGĘ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Beata Grabowska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Naczelnik Wydziału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Wydział Analiz i Standardów Lotniskowych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Departament</a:t>
            </a: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Lotnisk</a:t>
            </a:r>
            <a:endParaRPr lang="pl-PL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tel. +48(22) 520 74 89  </a:t>
            </a:r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tel. </a:t>
            </a:r>
            <a:r>
              <a:rPr lang="en-GB" sz="2000" dirty="0" err="1">
                <a:solidFill>
                  <a:schemeClr val="bg1"/>
                </a:solidFill>
                <a:latin typeface="Avenir Book" panose="02000503020000020003" pitchFamily="2" charset="0"/>
              </a:rPr>
              <a:t>kom</a:t>
            </a: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.: +48 694409517</a:t>
            </a:r>
            <a:endParaRPr lang="pl-PL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</a:rPr>
              <a:t>e-mail </a:t>
            </a:r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bgrabowska@ulc.gov.pl</a:t>
            </a:r>
            <a:endParaRPr lang="pl-PL" sz="2000" dirty="0">
              <a:solidFill>
                <a:schemeClr val="bg1"/>
              </a:solidFill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endParaRPr lang="pl-PL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14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329396" y="1272655"/>
            <a:ext cx="2425700" cy="40206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133264F-4416-098E-05B8-6685FA394966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</p:spTree>
    <p:extLst>
      <p:ext uri="{BB962C8B-B14F-4D97-AF65-F5344CB8AC3E}">
        <p14:creationId xmlns:p14="http://schemas.microsoft.com/office/powerpoint/2010/main" val="188567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strzałka&#10;&#10;Opis wygenerowany automatycznie">
            <a:extLst>
              <a:ext uri="{FF2B5EF4-FFF2-40B4-BE49-F238E27FC236}">
                <a16:creationId xmlns:a16="http://schemas.microsoft.com/office/drawing/2014/main" id="{98CCCD23-5746-54C3-52F4-616A9B1B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930" y="833234"/>
            <a:ext cx="2425700" cy="4038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657ECC-1BEF-20D3-70E4-36DCC689D5E7}"/>
              </a:ext>
            </a:extLst>
          </p:cNvPr>
          <p:cNvSpPr txBox="1"/>
          <p:nvPr/>
        </p:nvSpPr>
        <p:spPr>
          <a:xfrm>
            <a:off x="1147666" y="833234"/>
            <a:ext cx="4285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Avenir Black" panose="02000503020000020003" pitchFamily="2" charset="0"/>
              </a:rPr>
              <a:t>PODSUMOWANIE DOTYCHCZASOWEJ DZIAŁALNOŚCI ZESPOŁU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B58CB5B-5201-58B7-3CAA-79494807A997}"/>
              </a:ext>
            </a:extLst>
          </p:cNvPr>
          <p:cNvSpPr txBox="1"/>
          <p:nvPr/>
        </p:nvSpPr>
        <p:spPr>
          <a:xfrm>
            <a:off x="3592286" y="4465756"/>
            <a:ext cx="18413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300" dirty="0">
                <a:solidFill>
                  <a:srgbClr val="263A75"/>
                </a:solidFill>
                <a:latin typeface="Avenir Medium" panose="02000503020000020003" pitchFamily="2" charset="0"/>
              </a:rPr>
              <a:t>16.12.2024</a:t>
            </a:r>
          </a:p>
        </p:txBody>
      </p:sp>
    </p:spTree>
    <p:extLst>
      <p:ext uri="{BB962C8B-B14F-4D97-AF65-F5344CB8AC3E}">
        <p14:creationId xmlns:p14="http://schemas.microsoft.com/office/powerpoint/2010/main" val="122224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02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3103033" y="2616151"/>
            <a:ext cx="4877092" cy="44935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Zrealizowane działania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Plany – nad czym pracujemy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085" y="3649960"/>
            <a:ext cx="2425700" cy="40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6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03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2943538" y="1915464"/>
            <a:ext cx="4576065" cy="56630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 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Załącznik 14 </a:t>
            </a:r>
            <a:r>
              <a:rPr lang="pl-PL" sz="2000" dirty="0">
                <a:solidFill>
                  <a:schemeClr val="bg1"/>
                </a:solidFill>
              </a:rPr>
              <a:t>ICAO (odpowiednio Załącznik 15, 19);</a:t>
            </a:r>
          </a:p>
          <a:p>
            <a:pPr marL="457200" indent="-457200">
              <a:buFont typeface="+mj-lt"/>
              <a:buAutoNum type="arabicPeriod"/>
            </a:pPr>
            <a:endParaRPr lang="pl-PL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</a:rPr>
              <a:t>Podręcznik Służb Portu Lotniczego ICAO </a:t>
            </a:r>
            <a:r>
              <a:rPr lang="pl-PL" sz="2000" b="1" dirty="0">
                <a:solidFill>
                  <a:schemeClr val="bg1"/>
                </a:solidFill>
              </a:rPr>
              <a:t>9137 część 3</a:t>
            </a:r>
            <a:r>
              <a:rPr lang="pl-PL" sz="2000" dirty="0">
                <a:solidFill>
                  <a:schemeClr val="bg1"/>
                </a:solidFill>
              </a:rPr>
              <a:t> – „Kontrola i zmniejszanie zagrożeń ze strony zwierząt”;</a:t>
            </a:r>
          </a:p>
          <a:p>
            <a:pPr marL="457200" indent="-457200">
              <a:buFont typeface="+mj-lt"/>
              <a:buAutoNum type="arabicPeriod"/>
            </a:pPr>
            <a:endParaRPr lang="pl-PL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000" dirty="0">
                <a:solidFill>
                  <a:schemeClr val="bg1"/>
                </a:solidFill>
              </a:rPr>
              <a:t>PANS ADR – Lotniska – </a:t>
            </a:r>
            <a:r>
              <a:rPr lang="pl-PL" sz="2000" b="1" dirty="0" err="1">
                <a:solidFill>
                  <a:schemeClr val="bg1"/>
                </a:solidFill>
              </a:rPr>
              <a:t>Doc</a:t>
            </a:r>
            <a:r>
              <a:rPr lang="pl-PL" sz="2000" b="1" dirty="0">
                <a:solidFill>
                  <a:schemeClr val="bg1"/>
                </a:solidFill>
              </a:rPr>
              <a:t> 9981</a:t>
            </a:r>
            <a:r>
              <a:rPr lang="pl-PL" sz="2000" dirty="0">
                <a:solidFill>
                  <a:schemeClr val="bg1"/>
                </a:solidFill>
              </a:rPr>
              <a:t>; 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8493" y="3949547"/>
            <a:ext cx="2425700" cy="40206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76BD1B-E556-4C7F-9110-4223F6934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0241" y="2425045"/>
            <a:ext cx="2597121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0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04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2943538" y="1915464"/>
            <a:ext cx="4576065" cy="65556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4. </a:t>
            </a:r>
            <a:r>
              <a:rPr lang="pl-PL" sz="1400" b="1" dirty="0">
                <a:solidFill>
                  <a:schemeClr val="bg1"/>
                </a:solidFill>
              </a:rPr>
              <a:t>Rozporządzenie „bazowe” </a:t>
            </a:r>
            <a:r>
              <a:rPr lang="pl-PL" sz="1400" dirty="0">
                <a:solidFill>
                  <a:schemeClr val="bg1"/>
                </a:solidFill>
              </a:rPr>
              <a:t>– rozporządzenie Parlamentu Europejskiego i Rady (UE) nr 2018/1139 z dnia 4 lipca 2018 r.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w sprawie wspólnych zasad w dziedzinie lotnictwa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i utworzenia Agencji Unii Europejskiej ds. Bezpieczeństwa Lotniczego oraz zmieniające rozporządzenia Parlamentu Europejskiego i Rady (WE) nr 2111/2005, (WE)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nr 1008/2008, (UE) nr 996/2010, (UE) nr 376/2014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i dyrektywy Parlamentu Europejskiego i Rady 2014/30/UE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i 2014/53/UE, a także uchylające rozporządzenia Parlamentu Europejskiego i Rady (WE) nr 552/2004 i (WE) nr 216/2008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 i rozporządzenie Rady (EWG) nr 3922/91;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l-PL" sz="1400" dirty="0">
                <a:solidFill>
                  <a:schemeClr val="bg1"/>
                </a:solidFill>
              </a:rPr>
              <a:t>5. </a:t>
            </a:r>
            <a:r>
              <a:rPr lang="pl-PL" sz="1400" b="1" dirty="0">
                <a:solidFill>
                  <a:schemeClr val="bg1"/>
                </a:solidFill>
              </a:rPr>
              <a:t>Rozporządzenia „wykonawcze” </a:t>
            </a:r>
            <a:r>
              <a:rPr lang="pl-PL" sz="1400" dirty="0">
                <a:solidFill>
                  <a:schemeClr val="bg1"/>
                </a:solidFill>
              </a:rPr>
              <a:t>– Komisji (UE) 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nr 139/2014 z dnia 12 lutego 2014 roku ustanawiające wymagania oraz procedury administracyjne dotyczące lotnisk zgodnie z rozporządzeniem bazowym wraz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z rozporządzeniami zmieniającymi;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260" y="4186357"/>
            <a:ext cx="2425700" cy="37180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BFF2B0-59BA-4EF4-A1CC-B5CE6320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842" y="2616406"/>
            <a:ext cx="382791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6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05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2943538" y="1915464"/>
            <a:ext cx="4576065" cy="51706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 </a:t>
            </a: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6. Akceptowalne sposoby spełniania wymagań </a:t>
            </a:r>
            <a:r>
              <a:rPr lang="pl-PL" sz="1400" b="1" dirty="0">
                <a:solidFill>
                  <a:schemeClr val="bg1"/>
                </a:solidFill>
              </a:rPr>
              <a:t>(AMC) </a:t>
            </a:r>
            <a:r>
              <a:rPr lang="pl-PL" sz="1400" dirty="0">
                <a:solidFill>
                  <a:schemeClr val="bg1"/>
                </a:solidFill>
              </a:rPr>
              <a:t>oraz materiały zawierające wytyczne </a:t>
            </a:r>
            <a:r>
              <a:rPr lang="pl-PL" sz="1400" b="1" dirty="0">
                <a:solidFill>
                  <a:schemeClr val="bg1"/>
                </a:solidFill>
              </a:rPr>
              <a:t>(GM) </a:t>
            </a:r>
            <a:r>
              <a:rPr lang="pl-PL" sz="1400" dirty="0">
                <a:solidFill>
                  <a:schemeClr val="bg1"/>
                </a:solidFill>
              </a:rPr>
              <a:t>w zakresie wymagań dla władz, organizacji i funkcjonowania lotnisk – zmiana 11 z 5 września 2024;</a:t>
            </a:r>
          </a:p>
          <a:p>
            <a:endParaRPr lang="pl-PL" sz="1400" dirty="0">
              <a:solidFill>
                <a:schemeClr val="bg1"/>
              </a:solidFill>
            </a:endParaRP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7. Specyfikacje certyfikacyjne </a:t>
            </a:r>
            <a:r>
              <a:rPr lang="pl-PL" sz="1400" b="1" dirty="0">
                <a:solidFill>
                  <a:schemeClr val="bg1"/>
                </a:solidFill>
              </a:rPr>
              <a:t>(CS) </a:t>
            </a:r>
            <a:r>
              <a:rPr lang="pl-PL" sz="1400" dirty="0">
                <a:solidFill>
                  <a:schemeClr val="bg1"/>
                </a:solidFill>
              </a:rPr>
              <a:t>i materiały zawierające wytyczne </a:t>
            </a:r>
            <a:r>
              <a:rPr lang="pl-PL" sz="1400" b="1" dirty="0">
                <a:solidFill>
                  <a:schemeClr val="bg1"/>
                </a:solidFill>
              </a:rPr>
              <a:t>(GM) </a:t>
            </a:r>
            <a:r>
              <a:rPr lang="pl-PL" sz="1400" dirty="0">
                <a:solidFill>
                  <a:schemeClr val="bg1"/>
                </a:solidFill>
              </a:rPr>
              <a:t>do projektowania lotnisk – wydanie 6 z 29 marca 2022 oraz Specyfikacje certyfikacyjne (CS) i materiały zawierające wytyczne (GM) do projektowania lotnisk objętych wymaganiami rozporządzenia (EU) 2018/1139 naziemnych lotnisk VFR dla śmigłowców  – wydanie 1 z 23 maja 2019;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260" y="4186357"/>
            <a:ext cx="2425700" cy="37180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F38EC19-F4AE-4ED4-BF8E-49652DFF4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4279" y="2019569"/>
            <a:ext cx="2981202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2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2943538" y="1915464"/>
            <a:ext cx="4576065" cy="53860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 </a:t>
            </a: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8. Ustawa z dnia 3 lipca 2002 r. Prawo lotnicze (Dz. U. z 2023 r. poz. 2110 oraz z 2024 r. poz. 731, 1222) </a:t>
            </a: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9. Rozporządzenie Ministra Infrastruktury </a:t>
            </a:r>
            <a:br>
              <a:rPr lang="pl-PL" sz="1400" dirty="0">
                <a:solidFill>
                  <a:schemeClr val="bg1"/>
                </a:solidFill>
              </a:rPr>
            </a:br>
            <a:r>
              <a:rPr lang="pl-PL" sz="1400" dirty="0">
                <a:solidFill>
                  <a:schemeClr val="bg1"/>
                </a:solidFill>
              </a:rPr>
              <a:t>i Rozwoju z dnia 11 września 2014 r. w sprawie warunków eksploatacji lotnisk (tj. Dz.U. z 2023 poz. 1014);</a:t>
            </a:r>
          </a:p>
          <a:p>
            <a:pPr algn="just"/>
            <a:endParaRPr lang="pl-PL" sz="1400" dirty="0">
              <a:solidFill>
                <a:schemeClr val="bg1"/>
              </a:solidFill>
            </a:endParaRPr>
          </a:p>
          <a:p>
            <a:pPr algn="just"/>
            <a:r>
              <a:rPr lang="pl-PL" sz="1400" dirty="0">
                <a:solidFill>
                  <a:schemeClr val="bg1"/>
                </a:solidFill>
              </a:rPr>
              <a:t>10. </a:t>
            </a:r>
            <a:r>
              <a:rPr lang="pl-PL" sz="1400" b="1" dirty="0">
                <a:solidFill>
                  <a:schemeClr val="bg1"/>
                </a:solidFill>
              </a:rPr>
              <a:t>Zarządzenie </a:t>
            </a:r>
            <a:r>
              <a:rPr lang="pl-PL" sz="1400" dirty="0">
                <a:solidFill>
                  <a:schemeClr val="bg1"/>
                </a:solidFill>
              </a:rPr>
              <a:t>nr 23 Prezesa ULC z dnia 21 czerwca 2023 roku w sprawie powołania Krajowego zespołu do spraw zderzeń statków powietrznych ze zwierzętami;</a:t>
            </a: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20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260" y="4186357"/>
            <a:ext cx="2425700" cy="37180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FE7D83F-97A3-4C9D-9E11-4BDD7106C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617" y="2515481"/>
            <a:ext cx="1895743" cy="2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1FE37C-63AC-04F6-376C-1E85767D601A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537445C-9476-11EE-147A-1851C111425A}"/>
              </a:ext>
            </a:extLst>
          </p:cNvPr>
          <p:cNvSpPr txBox="1"/>
          <p:nvPr/>
        </p:nvSpPr>
        <p:spPr>
          <a:xfrm>
            <a:off x="2943538" y="1915464"/>
            <a:ext cx="4576065" cy="52937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Podstawy prawne </a:t>
            </a:r>
          </a:p>
          <a:p>
            <a:pPr>
              <a:lnSpc>
                <a:spcPct val="150000"/>
              </a:lnSpc>
            </a:pPr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pPr algn="just"/>
            <a:r>
              <a:rPr lang="pl-PL" sz="16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 </a:t>
            </a:r>
            <a:r>
              <a:rPr lang="pl-PL" sz="1600" dirty="0">
                <a:solidFill>
                  <a:schemeClr val="bg1"/>
                </a:solidFill>
              </a:rPr>
              <a:t>11. Krajowy Program Bezpieczeństwa w Lotnictwie Cywilnym; 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12. Krajowy Plan Bezpieczeństwa 2024-2026;</a:t>
            </a:r>
          </a:p>
          <a:p>
            <a:pPr algn="just"/>
            <a:endParaRPr lang="pl-PL" sz="1600" dirty="0">
              <a:solidFill>
                <a:schemeClr val="bg1"/>
              </a:solidFill>
            </a:endParaRPr>
          </a:p>
          <a:p>
            <a:pPr algn="just"/>
            <a:r>
              <a:rPr lang="pl-PL" sz="1600" dirty="0">
                <a:solidFill>
                  <a:schemeClr val="bg1"/>
                </a:solidFill>
              </a:rPr>
              <a:t>13. Wytyczne nr 3 Prezesa Urzędu Lotnictwa Cywilnego z dnia 1 kwietnia 2019 roku w sprawie zalecanych sposobów monitorowania terenu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w granicach powierzchni ograniczających przeszkody pod względem obecności przeszkód lotniczych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i innych zagrożeń dla  statków powietrznych.</a:t>
            </a: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endParaRPr lang="pl-PL" sz="16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7F016BA-D5D0-9196-246C-D31FB7C476DD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pic>
        <p:nvPicPr>
          <p:cNvPr id="3" name="Obraz 2" descr="Obraz zawierający strzałka&#10;&#10;Opis wygenerowany automatycznie">
            <a:extLst>
              <a:ext uri="{FF2B5EF4-FFF2-40B4-BE49-F238E27FC236}">
                <a16:creationId xmlns:a16="http://schemas.microsoft.com/office/drawing/2014/main" id="{9DE8D8AC-7AF5-EA16-0883-685871BE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4260" y="4186357"/>
            <a:ext cx="2425700" cy="37180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B253166-8D42-42B9-B968-B7B7ED583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365" y="2099020"/>
            <a:ext cx="3024158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FE134DD-5539-9B87-15E7-1DD0B2FF3133}"/>
              </a:ext>
            </a:extLst>
          </p:cNvPr>
          <p:cNvSpPr txBox="1"/>
          <p:nvPr/>
        </p:nvSpPr>
        <p:spPr>
          <a:xfrm>
            <a:off x="8985617" y="6508646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08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F913A32-7B70-4E47-B936-BA10FFA8E104}"/>
              </a:ext>
            </a:extLst>
          </p:cNvPr>
          <p:cNvSpPr txBox="1"/>
          <p:nvPr/>
        </p:nvSpPr>
        <p:spPr>
          <a:xfrm rot="16200000">
            <a:off x="10509276" y="2882041"/>
            <a:ext cx="278224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  <a:latin typeface="Avenir Light" panose="020B0402020203020204" pitchFamily="34" charset="0"/>
              </a:rPr>
              <a:t>16.12.2024</a:t>
            </a:r>
          </a:p>
        </p:txBody>
      </p:sp>
      <p:pic>
        <p:nvPicPr>
          <p:cNvPr id="8" name="Obraz 7" descr="Obraz zawierający strzałka&#10;&#10;Opis wygenerowany automatycznie">
            <a:extLst>
              <a:ext uri="{FF2B5EF4-FFF2-40B4-BE49-F238E27FC236}">
                <a16:creationId xmlns:a16="http://schemas.microsoft.com/office/drawing/2014/main" id="{6B197BA8-6766-5CE7-9493-7F55E5F77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54483" y="3461384"/>
            <a:ext cx="2425700" cy="40206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A32AD9C-7149-9F08-A34B-7F865DDF6A84}"/>
              </a:ext>
            </a:extLst>
          </p:cNvPr>
          <p:cNvSpPr txBox="1"/>
          <p:nvPr/>
        </p:nvSpPr>
        <p:spPr>
          <a:xfrm>
            <a:off x="3064255" y="320285"/>
            <a:ext cx="9269260" cy="15951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Posiedzenie Krajowego Zespołu ds. Zderzeń Statków Powietrznych</a:t>
            </a:r>
            <a:b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pl-PL" sz="2000" b="1" dirty="0">
                <a:solidFill>
                  <a:schemeClr val="bg1"/>
                </a:solidFill>
                <a:cs typeface="Times New Roman" pitchFamily="18" charset="0"/>
              </a:rPr>
              <a:t> ze Zwierzętami </a:t>
            </a:r>
          </a:p>
          <a:p>
            <a:pPr>
              <a:lnSpc>
                <a:spcPct val="150000"/>
              </a:lnSpc>
            </a:pPr>
            <a:r>
              <a:rPr lang="pl-PL" sz="2800" dirty="0">
                <a:ln w="0"/>
                <a:solidFill>
                  <a:schemeClr val="bg1"/>
                </a:solidFill>
                <a:latin typeface="Avenir Light" panose="020B0402020203020204" pitchFamily="34" charset="0"/>
                <a:cs typeface="Times New Roman" pitchFamily="18" charset="0"/>
              </a:rPr>
              <a:t>PODSUMOWANIE DOTYCHCZASOWEJ DZIAŁALNOŚCI ZESPOŁU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1E58E97-42C6-7CAD-24F7-67C68CC63A4B}"/>
              </a:ext>
            </a:extLst>
          </p:cNvPr>
          <p:cNvSpPr txBox="1"/>
          <p:nvPr/>
        </p:nvSpPr>
        <p:spPr>
          <a:xfrm>
            <a:off x="3064255" y="2078627"/>
            <a:ext cx="3751328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dirty="0">
                <a:ln w="0"/>
                <a:solidFill>
                  <a:schemeClr val="bg1"/>
                </a:solidFill>
                <a:latin typeface="Avenir Book" panose="02000503020000020003" pitchFamily="2" charset="0"/>
                <a:cs typeface="Times New Roman" pitchFamily="18" charset="0"/>
              </a:rPr>
              <a:t>Zrealizowane działania</a:t>
            </a:r>
          </a:p>
          <a:p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Strona internetowa </a:t>
            </a:r>
            <a:r>
              <a:rPr lang="pl-PL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www.kolizjezptakami.pl</a:t>
            </a:r>
            <a:r>
              <a:rPr lang="pl-PL" sz="2800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pl-PL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Zakładka </a:t>
            </a:r>
          </a:p>
          <a:p>
            <a:pPr algn="just"/>
            <a:r>
              <a:rPr lang="pl-PL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Komitet ds. zderzeń statków powietrznych ze zwierzętami - ULC</a:t>
            </a:r>
            <a:endParaRPr lang="pl-PL" sz="2800" dirty="0">
              <a:solidFill>
                <a:schemeClr val="bg1"/>
              </a:solidFill>
            </a:endParaRPr>
          </a:p>
          <a:p>
            <a:pPr algn="just"/>
            <a:r>
              <a:rPr lang="pl-PL" sz="2800" dirty="0">
                <a:solidFill>
                  <a:schemeClr val="bg1"/>
                </a:solidFill>
              </a:rPr>
              <a:t>Ulotka oraz broszura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>
              <a:ln w="0"/>
              <a:solidFill>
                <a:schemeClr val="bg1"/>
              </a:solidFill>
              <a:latin typeface="Avenir Book" panose="02000503020000020003" pitchFamily="2" charset="0"/>
              <a:cs typeface="Times New Roman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D9D10-8AD7-F53B-2476-F60BE534DA3E}"/>
              </a:ext>
            </a:extLst>
          </p:cNvPr>
          <p:cNvSpPr txBox="1"/>
          <p:nvPr/>
        </p:nvSpPr>
        <p:spPr>
          <a:xfrm>
            <a:off x="5541579" y="6508645"/>
            <a:ext cx="3444038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pl-PL" sz="1000">
                <a:solidFill>
                  <a:schemeClr val="bg1"/>
                </a:solidFill>
                <a:latin typeface="Avenir Light" panose="020B0402020203020204" pitchFamily="34" charset="0"/>
              </a:rPr>
              <a:t>URZĄD LOTNICTWA CYWILNEGO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91E48F0-6775-4BC1-9E6D-8A54FA445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888" y="1915465"/>
            <a:ext cx="4877092" cy="311106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E6FC259-DD5E-4DBC-89D0-D56342775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2818" y="4651277"/>
            <a:ext cx="1510933" cy="21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277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1051</Words>
  <Application>Microsoft Office PowerPoint</Application>
  <PresentationFormat>Panoramiczny</PresentationFormat>
  <Paragraphs>192</Paragraphs>
  <Slides>15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4" baseType="lpstr">
      <vt:lpstr>Arial</vt:lpstr>
      <vt:lpstr>Avenir Black</vt:lpstr>
      <vt:lpstr>Avenir Book</vt:lpstr>
      <vt:lpstr>Avenir Light</vt:lpstr>
      <vt:lpstr>Avenir Medium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Klaudia Tomaszewska</dc:creator>
  <cp:lastModifiedBy>GRABOWSKA Beata</cp:lastModifiedBy>
  <cp:revision>35</cp:revision>
  <dcterms:created xsi:type="dcterms:W3CDTF">2022-11-08T11:52:32Z</dcterms:created>
  <dcterms:modified xsi:type="dcterms:W3CDTF">2024-12-18T12:45:55Z</dcterms:modified>
</cp:coreProperties>
</file>