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46" r:id="rId2"/>
    <p:sldId id="349" r:id="rId3"/>
    <p:sldId id="357" r:id="rId4"/>
    <p:sldId id="358" r:id="rId5"/>
    <p:sldId id="359" r:id="rId6"/>
    <p:sldId id="360" r:id="rId7"/>
    <p:sldId id="351" r:id="rId8"/>
    <p:sldId id="309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75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32"/>
    <a:srgbClr val="DC3830"/>
    <a:srgbClr val="8792B3"/>
    <a:srgbClr val="DC3631"/>
    <a:srgbClr val="263A75"/>
    <a:srgbClr val="0D163B"/>
    <a:srgbClr val="29225C"/>
    <a:srgbClr val="143273"/>
    <a:srgbClr val="648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4475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F8534-DCCF-934C-997C-6EB20C0FF294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FE2A6-7B2A-DF40-A704-C17A94DA78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70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3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10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43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418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10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62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72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505A5-FD8D-558B-70EE-F5F5D3985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83A86A-5AA2-8B17-C3FC-CC5A609D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EF7D24-3901-BFE4-578E-039CF00C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FD21C4-8CAF-6662-6D12-FAD88794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4838C2-A5D2-C56D-AEB1-B49FE616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61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9BC72-6165-E79A-41DF-47D832F8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B1DD110-060D-8D60-4081-F8C1CB514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2AD5C6-C25C-747D-F5EA-2E47B171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CF0803-618D-66A5-9A9C-A00F0C9A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A27344-5325-4C88-7AD6-5ACF8907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57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E16BE1C-7134-67D4-7416-287173E5D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113A3F-BE0C-FD34-5F27-B50B1774B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29B869-A32C-6509-7CD2-BE4FB452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EE5C1E-16D4-B2D7-63F1-A840960C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6CB0E4-343D-7064-935C-5BCFA429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FC767-B66A-8AF1-A48D-84910B4F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10BA5E-583A-6287-BD81-2493E3B6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FF3AB4-CCD3-3974-21DC-96C7DBB1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84739-EEC4-E017-926B-35734481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3B7BC3-0A7B-E1A5-DB99-E2F60BB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12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67E19-EB2E-7887-DAD4-521923A6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2CC49E-4700-6620-64BF-491854E2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E25D7F-CBCE-E90B-D80A-D7B9C816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BD7C76-47AF-27D8-0BFC-17ECC94D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6C6E5A-2ED7-B9A6-CFB7-99A51CDD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4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30C8B-1596-6A52-6D6B-A7A6F51C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2302BC-6D5C-96E2-2F23-9022DE4AE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5FE11F-CAD9-DB0D-7312-59F58C58E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794003-BC4C-6BEA-E815-1A4BB55B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C53EF0-5EA5-30A7-27B6-999F1CE9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334DEF-5BC1-5D05-79C3-E167177C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0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F4A7E-184B-B83D-DA2D-FD89C1DA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059A85-6CE4-9807-EB38-0AB10792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4FFFFD-89B1-0802-8405-1AE86140E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5A24082-9104-9611-1B0B-F39640F69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130709-C458-85AE-ED14-D10EAA65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975ACA4-21C3-C746-7F5A-35296E27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7430D5-5AE5-C729-4DCD-AFE50C21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A2D988-5324-1ED7-5A81-67C951DD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8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BFBBC-9EF5-681C-E8C1-E4D5D432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F93B88-8280-EDEF-AE13-3472FDB8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786ED9-C37A-57F6-AFE5-00F3A886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715DA0-A54E-FFBA-DAB0-8106D081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5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352C911-DFEC-9EC9-E47D-1555150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5E5C807-3DE0-F8AC-8703-A3082011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1FA2EB-FF86-FE74-48DA-A9AAE66B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38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25A4D-B32C-8FA0-6AE1-2721AA1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D8CF38-FC60-3274-AB7D-98C06243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047A1C-36BD-1634-1EF6-DCDE8D3F6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4A55AD-27B9-889B-600C-FFB1DD51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68FA8C-9AB3-43A2-F2B8-4B1E33A5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EF4E6B-84E6-FD5F-F519-1F14A52E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08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70E58-6C28-440E-782D-15D7464D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564D670-8696-90B4-5C86-C56DD8E87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1A3929-DAC9-DFCF-13E8-843B8B12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B93082-3A53-ECCA-E6BF-24276A91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D1BEED-7313-5E92-9E85-E04191FE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8E1F0A-3756-D88E-2F4D-21834AFE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01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CC6D195-0C87-B291-4F7E-23F4886A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AD5551-983D-5E38-DA30-DB4B943C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182DA2-943D-6C5C-CCE7-99242A23B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3AC6F8-2C29-6015-8B8E-DF21F9CCD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7A51E2-F8CB-DE91-45C0-192EC76D7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strzałka&#10;&#10;Opis wygenerowany automatycznie">
            <a:extLst>
              <a:ext uri="{FF2B5EF4-FFF2-40B4-BE49-F238E27FC236}">
                <a16:creationId xmlns:a16="http://schemas.microsoft.com/office/drawing/2014/main" id="{98CCCD23-5746-54C3-52F4-616A9B1B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930" y="833234"/>
            <a:ext cx="2425700" cy="4038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1657ECC-1BEF-20D3-70E4-36DCC689D5E7}"/>
              </a:ext>
            </a:extLst>
          </p:cNvPr>
          <p:cNvSpPr txBox="1"/>
          <p:nvPr/>
        </p:nvSpPr>
        <p:spPr>
          <a:xfrm>
            <a:off x="1210189" y="716003"/>
            <a:ext cx="4285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Podsumowanie </a:t>
            </a:r>
          </a:p>
          <a:p>
            <a:r>
              <a:rPr lang="pl-PL" sz="3200" b="1" dirty="0" err="1">
                <a:solidFill>
                  <a:schemeClr val="bg1"/>
                </a:solidFill>
                <a:latin typeface="Avenir Black" panose="02000503020000020003" pitchFamily="2" charset="0"/>
              </a:rPr>
              <a:t>ADR.TeB</a:t>
            </a:r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 w Kolonii</a:t>
            </a:r>
          </a:p>
          <a:p>
            <a:endParaRPr lang="pl-PL" sz="3200" b="1" dirty="0">
              <a:solidFill>
                <a:schemeClr val="bg1"/>
              </a:solidFill>
              <a:latin typeface="Avenir Black" panose="02000503020000020003" pitchFamily="2" charset="0"/>
            </a:endParaRPr>
          </a:p>
          <a:p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Podsumowanie inspekcji EASA</a:t>
            </a:r>
            <a:endParaRPr lang="pl-PL" sz="3200" b="1" dirty="0">
              <a:solidFill>
                <a:srgbClr val="FF0000"/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B58CB5B-5201-58B7-3CAA-79494807A997}"/>
              </a:ext>
            </a:extLst>
          </p:cNvPr>
          <p:cNvSpPr txBox="1"/>
          <p:nvPr/>
        </p:nvSpPr>
        <p:spPr>
          <a:xfrm>
            <a:off x="3298092" y="4465756"/>
            <a:ext cx="20808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300" dirty="0">
                <a:solidFill>
                  <a:srgbClr val="263A75"/>
                </a:solidFill>
                <a:latin typeface="Avenir Medium" panose="02000503020000020003" pitchFamily="2" charset="0"/>
              </a:rPr>
              <a:t> WARSZAWA 16.12.2024 r.</a:t>
            </a:r>
          </a:p>
        </p:txBody>
      </p:sp>
    </p:spTree>
    <p:extLst>
      <p:ext uri="{BB962C8B-B14F-4D97-AF65-F5344CB8AC3E}">
        <p14:creationId xmlns:p14="http://schemas.microsoft.com/office/powerpoint/2010/main" val="189569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02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1FE37C-63AC-04F6-376C-1E85767D601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F016BA-D5D0-9196-246C-D31FB7C476DD}"/>
              </a:ext>
            </a:extLst>
          </p:cNvPr>
          <p:cNvSpPr txBox="1"/>
          <p:nvPr/>
        </p:nvSpPr>
        <p:spPr>
          <a:xfrm>
            <a:off x="3064255" y="320285"/>
            <a:ext cx="9269260" cy="6718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Najważniejsze tematy w odniesieniu do RS</a:t>
            </a:r>
            <a:endParaRPr lang="pl-PL" sz="2400" b="1" dirty="0">
              <a:ln w="0"/>
              <a:solidFill>
                <a:schemeClr val="bg1"/>
              </a:solidFill>
              <a:latin typeface="Avenir Light" panose="020B0402020203020204" pitchFamily="34" charset="0"/>
              <a:cs typeface="Times New Roman" pitchFamily="18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F41AABE-B445-4700-B276-375370A6877E}"/>
              </a:ext>
            </a:extLst>
          </p:cNvPr>
          <p:cNvSpPr txBox="1">
            <a:spLocks/>
          </p:cNvSpPr>
          <p:nvPr/>
        </p:nvSpPr>
        <p:spPr>
          <a:xfrm>
            <a:off x="3064255" y="1048341"/>
            <a:ext cx="8936042" cy="5008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Update from TF on military equipment on civil aerodromes  </a:t>
            </a:r>
            <a:r>
              <a:rPr lang="pl-PL" sz="2400" dirty="0">
                <a:solidFill>
                  <a:schemeClr val="bg1"/>
                </a:solidFill>
              </a:rPr>
              <a:t>(NOR)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Update from EASA on the regulatory transposition of the new ACR/PCR and related EASA implementation guidance </a:t>
            </a:r>
            <a:endParaRPr lang="pl-PL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Protection of Aerodrome Surroundings including obstacle safeguarding, but also other hazardous activities</a:t>
            </a:r>
            <a:endParaRPr lang="pl-PL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Solar panels: discussion on question from NACO regarding solar panels and values in GM1 ADR-DSN.M.615(k)(2). This was discussed in the context of AZEA and would mean a hinderance for the installation of solar panels. </a:t>
            </a:r>
            <a:endParaRPr lang="pl-PL" sz="2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L</a:t>
            </a:r>
            <a:r>
              <a:rPr lang="en-GB" sz="2400" dirty="0" err="1">
                <a:solidFill>
                  <a:schemeClr val="bg1"/>
                </a:solidFill>
              </a:rPr>
              <a:t>anguage</a:t>
            </a:r>
            <a:r>
              <a:rPr lang="en-GB" sz="2400" dirty="0">
                <a:solidFill>
                  <a:schemeClr val="bg1"/>
                </a:solidFill>
              </a:rPr>
              <a:t> proficiency </a:t>
            </a:r>
            <a:r>
              <a:rPr lang="pl-PL" sz="2400" dirty="0">
                <a:solidFill>
                  <a:schemeClr val="bg1"/>
                </a:solidFill>
              </a:rPr>
              <a:t>(English).</a:t>
            </a:r>
            <a:endParaRPr lang="en-GB" sz="2400" dirty="0">
              <a:solidFill>
                <a:schemeClr val="bg1"/>
              </a:solidFill>
            </a:endParaRPr>
          </a:p>
          <a:p>
            <a:pPr marL="609585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3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1FE37C-63AC-04F6-376C-1E85767D601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250F778-2FA0-4A84-A6B5-0E125B3EA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/>
          <a:stretch/>
        </p:blipFill>
        <p:spPr bwMode="auto">
          <a:xfrm>
            <a:off x="3412693" y="1262661"/>
            <a:ext cx="7847505" cy="451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5ADE5EB-05A7-4FB8-AE65-C5E318FA5E59}"/>
              </a:ext>
            </a:extLst>
          </p:cNvPr>
          <p:cNvSpPr txBox="1">
            <a:spLocks/>
          </p:cNvSpPr>
          <p:nvPr/>
        </p:nvSpPr>
        <p:spPr>
          <a:xfrm>
            <a:off x="2878919" y="358787"/>
            <a:ext cx="11761907" cy="875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Runway incursions in EASA 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13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04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1FE37C-63AC-04F6-376C-1E85767D601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5ADE5EB-05A7-4FB8-AE65-C5E318FA5E59}"/>
              </a:ext>
            </a:extLst>
          </p:cNvPr>
          <p:cNvSpPr txBox="1">
            <a:spLocks/>
          </p:cNvSpPr>
          <p:nvPr/>
        </p:nvSpPr>
        <p:spPr>
          <a:xfrm>
            <a:off x="2878919" y="358787"/>
            <a:ext cx="11761907" cy="875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Runway incursion serious incidents</a:t>
            </a:r>
          </a:p>
          <a:p>
            <a:endParaRPr lang="en-GB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7A04A58-7BE6-4DFE-A157-C997E14FE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/>
          <a:stretch/>
        </p:blipFill>
        <p:spPr bwMode="auto">
          <a:xfrm>
            <a:off x="2984338" y="1233976"/>
            <a:ext cx="8578256" cy="501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91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5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05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1FE37C-63AC-04F6-376C-1E85767D601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5ADE5EB-05A7-4FB8-AE65-C5E318FA5E59}"/>
              </a:ext>
            </a:extLst>
          </p:cNvPr>
          <p:cNvSpPr txBox="1">
            <a:spLocks/>
          </p:cNvSpPr>
          <p:nvPr/>
        </p:nvSpPr>
        <p:spPr>
          <a:xfrm>
            <a:off x="2878919" y="358787"/>
            <a:ext cx="11761907" cy="875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Local Runway Safety Team (LRST)</a:t>
            </a:r>
          </a:p>
          <a:p>
            <a:endParaRPr lang="en-GB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1FC6071-CE8F-4218-8677-17BF84D04ABD}"/>
              </a:ext>
            </a:extLst>
          </p:cNvPr>
          <p:cNvSpPr/>
          <p:nvPr/>
        </p:nvSpPr>
        <p:spPr>
          <a:xfrm>
            <a:off x="3029339" y="1019992"/>
            <a:ext cx="800877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Reg. (EU) 2024/1400 of </a:t>
            </a:r>
            <a:r>
              <a:rPr lang="en-GB" sz="2400" b="1" dirty="0">
                <a:solidFill>
                  <a:schemeClr val="bg1"/>
                </a:solidFill>
              </a:rPr>
              <a:t>24 May 2024 </a:t>
            </a:r>
            <a:r>
              <a:rPr lang="en-GB" sz="2400" dirty="0">
                <a:solidFill>
                  <a:schemeClr val="bg1"/>
                </a:solidFill>
              </a:rPr>
              <a:t>amending (EU) 139/2014 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ADR.OR.D.027 Safety programmes: </a:t>
            </a:r>
            <a:r>
              <a:rPr lang="en-GB" sz="2000" b="1" dirty="0">
                <a:solidFill>
                  <a:schemeClr val="bg1"/>
                </a:solidFill>
              </a:rPr>
              <a:t>LRST provisions reinforced</a:t>
            </a:r>
          </a:p>
          <a:p>
            <a:pPr lvl="1"/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Key role of the aerodrome operator</a:t>
            </a:r>
            <a:endParaRPr lang="pl-PL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establish, lead and be responsible for the functioning of the LRS</a:t>
            </a:r>
            <a:r>
              <a:rPr lang="pl-PL" sz="2000" dirty="0">
                <a:solidFill>
                  <a:schemeClr val="bg1"/>
                </a:solidFill>
              </a:rPr>
              <a:t>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request participation from all relevant organisations</a:t>
            </a:r>
            <a:endParaRPr lang="pl-PL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define frequency for convening LRST depending on traffic/layout/occurrences/… 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Tasks of the LRST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support the identification and multidisciplinary review of local safety issues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propose possible mitigating measures and relevant action plans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consider local safety awareness campaigns and training needs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242012F-FC38-4DA9-82A3-087692EC2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965" y="4730421"/>
            <a:ext cx="1236369" cy="17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06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1FE37C-63AC-04F6-376C-1E85767D601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3AC8C93-5467-4CBA-BCCC-48EE66662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805" y="746123"/>
            <a:ext cx="8646168" cy="44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07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1FE37C-63AC-04F6-376C-1E85767D601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F016BA-D5D0-9196-246C-D31FB7C476DD}"/>
              </a:ext>
            </a:extLst>
          </p:cNvPr>
          <p:cNvSpPr txBox="1"/>
          <p:nvPr/>
        </p:nvSpPr>
        <p:spPr>
          <a:xfrm>
            <a:off x="3064255" y="320285"/>
            <a:ext cx="9269260" cy="6718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Inspekcja EASA 02-06.12.2024 r.</a:t>
            </a:r>
            <a:endParaRPr lang="pl-PL" sz="2400" b="1" dirty="0">
              <a:ln w="0"/>
              <a:solidFill>
                <a:schemeClr val="bg1"/>
              </a:solidFill>
              <a:latin typeface="Avenir Light" panose="020B0402020203020204" pitchFamily="34" charset="0"/>
              <a:cs typeface="Times New Roman" pitchFamily="18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F41AABE-B445-4700-B276-375370A6877E}"/>
              </a:ext>
            </a:extLst>
          </p:cNvPr>
          <p:cNvSpPr txBox="1">
            <a:spLocks/>
          </p:cNvSpPr>
          <p:nvPr/>
        </p:nvSpPr>
        <p:spPr>
          <a:xfrm>
            <a:off x="3064255" y="1048341"/>
            <a:ext cx="8703602" cy="5008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</a:rPr>
              <a:t>Obszary wymagające poprawy: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Procedury sprawdzianów umiejętności i oceny kompetencji pracowników zaangażowanych w obsługę techniczną i eksploatację lotniska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Programy bezpieczeństwa drogi startowej 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Publikacja danych w Zintegrowanym Pakiecie Informacji Lotniczych AIP</a:t>
            </a:r>
          </a:p>
          <a:p>
            <a:pPr lvl="2"/>
            <a:r>
              <a:rPr lang="pl-PL" sz="1600" dirty="0">
                <a:solidFill>
                  <a:schemeClr val="bg1"/>
                </a:solidFill>
              </a:rPr>
              <a:t>Dane dotyczące drogi startowej</a:t>
            </a:r>
          </a:p>
          <a:p>
            <a:pPr lvl="2"/>
            <a:r>
              <a:rPr lang="pl-PL" sz="1600" dirty="0">
                <a:solidFill>
                  <a:schemeClr val="bg1"/>
                </a:solidFill>
              </a:rPr>
              <a:t>Wykazy odstępstw</a:t>
            </a:r>
          </a:p>
          <a:p>
            <a:pPr marL="457200" lvl="1" indent="0"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609585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9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7F0A57D-6627-D6EE-9D25-8BCC65418881}"/>
              </a:ext>
            </a:extLst>
          </p:cNvPr>
          <p:cNvSpPr txBox="1"/>
          <p:nvPr/>
        </p:nvSpPr>
        <p:spPr>
          <a:xfrm>
            <a:off x="1249366" y="1564720"/>
            <a:ext cx="9269260" cy="43396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DZIĘKUJEMY ZA UWAGĘ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pl-PL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MICHAŁ KOZŁOWSKI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WICEPREZES DS. INFRASTRUKTURY LOTNICZEJ</a:t>
            </a:r>
          </a:p>
          <a:p>
            <a:pPr algn="ctr"/>
            <a:endParaRPr lang="pl-PL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pl-PL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WOJCIECH STUDZIŃSKI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ZASTĘPCA DYREKTORA DEPARTAMENTU LOTNISK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 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29396" y="1272655"/>
            <a:ext cx="2425700" cy="402062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133264F-4416-098E-05B8-6685FA394966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</p:spTree>
    <p:extLst>
      <p:ext uri="{BB962C8B-B14F-4D97-AF65-F5344CB8AC3E}">
        <p14:creationId xmlns:p14="http://schemas.microsoft.com/office/powerpoint/2010/main" val="18856710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331</Words>
  <Application>Microsoft Office PowerPoint</Application>
  <PresentationFormat>Panoramiczny</PresentationFormat>
  <Paragraphs>73</Paragraphs>
  <Slides>8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7" baseType="lpstr">
      <vt:lpstr>Arial</vt:lpstr>
      <vt:lpstr>Avenir Black</vt:lpstr>
      <vt:lpstr>Avenir Book</vt:lpstr>
      <vt:lpstr>Avenir Light</vt:lpstr>
      <vt:lpstr>Avenir Medium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Tomaszewska</dc:creator>
  <cp:lastModifiedBy>GRABOWSKA Beata</cp:lastModifiedBy>
  <cp:revision>54</cp:revision>
  <dcterms:created xsi:type="dcterms:W3CDTF">2022-11-08T11:52:32Z</dcterms:created>
  <dcterms:modified xsi:type="dcterms:W3CDTF">2024-12-18T12:23:09Z</dcterms:modified>
</cp:coreProperties>
</file>