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02" r:id="rId2"/>
    <p:sldId id="303" r:id="rId3"/>
    <p:sldId id="319" r:id="rId4"/>
    <p:sldId id="320" r:id="rId5"/>
    <p:sldId id="323" r:id="rId6"/>
    <p:sldId id="321" r:id="rId7"/>
    <p:sldId id="322" r:id="rId8"/>
    <p:sldId id="318" r:id="rId9"/>
    <p:sldId id="324" r:id="rId10"/>
    <p:sldId id="325" r:id="rId11"/>
    <p:sldId id="340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05" r:id="rId20"/>
    <p:sldId id="334" r:id="rId21"/>
    <p:sldId id="335" r:id="rId22"/>
    <p:sldId id="337" r:id="rId23"/>
    <p:sldId id="339" r:id="rId24"/>
    <p:sldId id="338" r:id="rId25"/>
    <p:sldId id="336" r:id="rId26"/>
    <p:sldId id="307" r:id="rId27"/>
    <p:sldId id="341" r:id="rId28"/>
    <p:sldId id="309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4475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732"/>
    <a:srgbClr val="DC3830"/>
    <a:srgbClr val="8792B3"/>
    <a:srgbClr val="DC3631"/>
    <a:srgbClr val="263A75"/>
    <a:srgbClr val="0D163B"/>
    <a:srgbClr val="29225C"/>
    <a:srgbClr val="143273"/>
    <a:srgbClr val="648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D53BFC-348E-4997-835C-29D760FFC358}" v="2" dt="2022-12-19T10:10:34.869"/>
    <p1510:client id="{B6317FB4-DAF0-9008-6C2D-0F4732A61480}" v="1" dt="2022-12-19T10:09:20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82" y="96"/>
      </p:cViewPr>
      <p:guideLst>
        <p:guide orient="horz" pos="2183"/>
        <p:guide pos="4475"/>
        <p:guide orient="horz" pos="12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973a4ff4df86493f0d07f2a0220ed5e314e2d23bea1988c877f70d3dd59c4b8a::" providerId="AD" clId="Web-{B1D53BFC-348E-4997-835C-29D760FFC358}"/>
    <pc:docChg chg="modSld">
      <pc:chgData name="Guest User" userId="S::urn:spo:anon#973a4ff4df86493f0d07f2a0220ed5e314e2d23bea1988c877f70d3dd59c4b8a::" providerId="AD" clId="Web-{B1D53BFC-348E-4997-835C-29D760FFC358}" dt="2022-12-19T10:10:34.869" v="1" actId="1076"/>
      <pc:docMkLst>
        <pc:docMk/>
      </pc:docMkLst>
      <pc:sldChg chg="modSp">
        <pc:chgData name="Guest User" userId="S::urn:spo:anon#973a4ff4df86493f0d07f2a0220ed5e314e2d23bea1988c877f70d3dd59c4b8a::" providerId="AD" clId="Web-{B1D53BFC-348E-4997-835C-29D760FFC358}" dt="2022-12-19T10:10:34.869" v="1" actId="1076"/>
        <pc:sldMkLst>
          <pc:docMk/>
          <pc:sldMk cId="4288885128" sldId="305"/>
        </pc:sldMkLst>
        <pc:spChg chg="mod">
          <ac:chgData name="Guest User" userId="S::urn:spo:anon#973a4ff4df86493f0d07f2a0220ed5e314e2d23bea1988c877f70d3dd59c4b8a::" providerId="AD" clId="Web-{B1D53BFC-348E-4997-835C-29D760FFC358}" dt="2022-12-19T10:10:34.869" v="1" actId="1076"/>
          <ac:spMkLst>
            <pc:docMk/>
            <pc:sldMk cId="4288885128" sldId="305"/>
            <ac:spMk id="9" creationId="{5CADD77F-CE0B-A7C5-313F-83E00C28C8A7}"/>
          </ac:spMkLst>
        </pc:spChg>
      </pc:sldChg>
    </pc:docChg>
  </pc:docChgLst>
  <pc:docChgLst>
    <pc:chgData name="Anna Ślosorz" userId="S::a.slosorz@enyo.co::6cb41b79-5fc6-48d8-a9b0-0e69ba3f8a88" providerId="AD" clId="Web-{B6317FB4-DAF0-9008-6C2D-0F4732A61480}"/>
    <pc:docChg chg="modSld">
      <pc:chgData name="Anna Ślosorz" userId="S::a.slosorz@enyo.co::6cb41b79-5fc6-48d8-a9b0-0e69ba3f8a88" providerId="AD" clId="Web-{B6317FB4-DAF0-9008-6C2D-0F4732A61480}" dt="2022-12-19T10:09:20.331" v="0" actId="1076"/>
      <pc:docMkLst>
        <pc:docMk/>
      </pc:docMkLst>
      <pc:sldChg chg="modSp">
        <pc:chgData name="Anna Ślosorz" userId="S::a.slosorz@enyo.co::6cb41b79-5fc6-48d8-a9b0-0e69ba3f8a88" providerId="AD" clId="Web-{B6317FB4-DAF0-9008-6C2D-0F4732A61480}" dt="2022-12-19T10:09:20.331" v="0" actId="1076"/>
        <pc:sldMkLst>
          <pc:docMk/>
          <pc:sldMk cId="4288885128" sldId="305"/>
        </pc:sldMkLst>
        <pc:spChg chg="mod">
          <ac:chgData name="Anna Ślosorz" userId="S::a.slosorz@enyo.co::6cb41b79-5fc6-48d8-a9b0-0e69ba3f8a88" providerId="AD" clId="Web-{B6317FB4-DAF0-9008-6C2D-0F4732A61480}" dt="2022-12-19T10:09:20.331" v="0" actId="1076"/>
          <ac:spMkLst>
            <pc:docMk/>
            <pc:sldMk cId="4288885128" sldId="305"/>
            <ac:spMk id="9" creationId="{5CADD77F-CE0B-A7C5-313F-83E00C28C8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F8534-DCCF-934C-997C-6EB20C0FF294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FE2A6-7B2A-DF40-A704-C17A94DA78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704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300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76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40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264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667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73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971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38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5140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614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32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952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310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8825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130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9232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1024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237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4537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872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0506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126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542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9262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794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114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429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C505A5-FD8D-558B-70EE-F5F5D398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83A86A-5AA2-8B17-C3FC-CC5A609D5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EF7D24-3901-BFE4-578E-039CF00C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FD21C4-8CAF-6662-6D12-FAD88794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4838C2-A5D2-C56D-AEB1-B49FE6161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361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79BC72-6165-E79A-41DF-47D832F8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B1DD110-060D-8D60-4081-F8C1CB51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2AD5C6-C25C-747D-F5EA-2E47B171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CF0803-618D-66A5-9A9C-A00F0C9A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A27344-5325-4C88-7AD6-5ACF8907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57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E16BE1C-7134-67D4-7416-287173E5D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2113A3F-BE0C-FD34-5F27-B50B1774B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29B869-A32C-6509-7CD2-BE4FB452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EE5C1E-16D4-B2D7-63F1-A840960C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6CB0E4-343D-7064-935C-5BCFA429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2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9FC767-B66A-8AF1-A48D-84910B4FE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10BA5E-583A-6287-BD81-2493E3B66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FF3AB4-CCD3-3974-21DC-96C7DBB1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484739-EEC4-E017-926B-35734481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3B7BC3-0A7B-E1A5-DB99-E2F60BB4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12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F67E19-EB2E-7887-DAD4-521923A6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2CC49E-4700-6620-64BF-491854E2F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E25D7F-CBCE-E90B-D80A-D7B9C816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BD7C76-47AF-27D8-0BFC-17ECC94D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6C6E5A-2ED7-B9A6-CFB7-99A51CDD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74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130C8B-1596-6A52-6D6B-A7A6F51C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2302BC-6D5C-96E2-2F23-9022DE4AE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A5FE11F-CAD9-DB0D-7312-59F58C58E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794003-BC4C-6BEA-E815-1A4BB55B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C53EF0-5EA5-30A7-27B6-999F1CE9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334DEF-5BC1-5D05-79C3-E167177C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70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F4A7E-184B-B83D-DA2D-FD89C1DAD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059A85-6CE4-9807-EB38-0AB107925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14FFFFD-89B1-0802-8405-1AE86140E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5A24082-9104-9611-1B0B-F39640F69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130709-C458-85AE-ED14-D10EAA652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975ACA4-21C3-C746-7F5A-35296E27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A7430D5-5AE5-C729-4DCD-AFE50C21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5A2D988-5324-1ED7-5A81-67C951DD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08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8BFBBC-9EF5-681C-E8C1-E4D5D432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FF93B88-8280-EDEF-AE13-3472FDB8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3786ED9-C37A-57F6-AFE5-00F3A886C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715DA0-A54E-FFBA-DAB0-8106D081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5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352C911-DFEC-9EC9-E47D-15551502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5E5C807-3DE0-F8AC-8703-A3082011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1FA2EB-FF86-FE74-48DA-A9AAE66B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38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725A4D-B32C-8FA0-6AE1-2721AA1A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D8CF38-FC60-3274-AB7D-98C06243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047A1C-36BD-1634-1EF6-DCDE8D3F6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04A55AD-27B9-889B-600C-FFB1DD51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D68FA8C-9AB3-43A2-F2B8-4B1E33A5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0EF4E6B-84E6-FD5F-F519-1F14A52E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08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C70E58-6C28-440E-782D-15D7464D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564D670-8696-90B4-5C86-C56DD8E87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1A3929-DAC9-DFCF-13E8-843B8B124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DB93082-3A53-ECCA-E6BF-24276A91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4D1BEED-7313-5E92-9E85-E04191FE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8E1F0A-3756-D88E-2F4D-21834AFE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01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CC6D195-0C87-B291-4F7E-23F4886A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AD5551-983D-5E38-DA30-DB4B943C5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182DA2-943D-6C5C-CCE7-99242A23B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8624B-4362-A848-A798-85C20DA813BB}" type="datetimeFigureOut">
              <a:rPr lang="pl-PL" smtClean="0"/>
              <a:t>28.03.2023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3AC6F8-2C29-6015-8B8E-DF21F9CCD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7A51E2-F8CB-DE91-45C0-192EC76D7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9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strzałka&#10;&#10;Opis wygenerowany automatycznie">
            <a:extLst>
              <a:ext uri="{FF2B5EF4-FFF2-40B4-BE49-F238E27FC236}">
                <a16:creationId xmlns:a16="http://schemas.microsoft.com/office/drawing/2014/main" id="{98CCCD23-5746-54C3-52F4-616A9B1B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30" y="833234"/>
            <a:ext cx="2425700" cy="4038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1657ECC-1BEF-20D3-70E4-36DCC689D5E7}"/>
              </a:ext>
            </a:extLst>
          </p:cNvPr>
          <p:cNvSpPr txBox="1"/>
          <p:nvPr/>
        </p:nvSpPr>
        <p:spPr>
          <a:xfrm>
            <a:off x="1147666" y="833234"/>
            <a:ext cx="428598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500" b="1" dirty="0">
                <a:solidFill>
                  <a:schemeClr val="bg1"/>
                </a:solidFill>
                <a:latin typeface="Avenir Black" panose="02000503020000020003" pitchFamily="2" charset="0"/>
              </a:rPr>
              <a:t>ECCAIRS 2.0</a:t>
            </a:r>
          </a:p>
          <a:p>
            <a:endParaRPr lang="pl-PL" sz="40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pl-PL" sz="4000" b="1" dirty="0">
                <a:solidFill>
                  <a:schemeClr val="bg1"/>
                </a:solidFill>
                <a:latin typeface="Avenir Black" panose="02000503020000020003" pitchFamily="2" charset="0"/>
              </a:rPr>
              <a:t>BŁĘDY I BRAKI </a:t>
            </a:r>
          </a:p>
          <a:p>
            <a:r>
              <a:rPr lang="pl-PL" sz="4000" b="1" dirty="0">
                <a:solidFill>
                  <a:schemeClr val="bg1"/>
                </a:solidFill>
                <a:latin typeface="Avenir Black" panose="02000503020000020003" pitchFamily="2" charset="0"/>
              </a:rPr>
              <a:t>W ZGŁOSZENIACH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B58CB5B-5201-58B7-3CAA-79494807A997}"/>
              </a:ext>
            </a:extLst>
          </p:cNvPr>
          <p:cNvSpPr txBox="1"/>
          <p:nvPr/>
        </p:nvSpPr>
        <p:spPr>
          <a:xfrm>
            <a:off x="3592286" y="4465756"/>
            <a:ext cx="18413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dirty="0">
                <a:solidFill>
                  <a:srgbClr val="263A75"/>
                </a:solidFill>
                <a:latin typeface="Avenir Medium" panose="02000503020000020003" pitchFamily="2" charset="0"/>
              </a:rPr>
              <a:t>20.03.2023</a:t>
            </a:r>
          </a:p>
        </p:txBody>
      </p:sp>
    </p:spTree>
    <p:extLst>
      <p:ext uri="{BB962C8B-B14F-4D97-AF65-F5344CB8AC3E}">
        <p14:creationId xmlns:p14="http://schemas.microsoft.com/office/powerpoint/2010/main" val="127400187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891712" y="1809260"/>
            <a:ext cx="88761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OCCURRENCE CATEGORY </a:t>
            </a:r>
            <a:r>
              <a:rPr lang="pl-PL" dirty="0">
                <a:solidFill>
                  <a:schemeClr val="bg1"/>
                </a:solidFill>
              </a:rPr>
              <a:t>– wybieramy zgodnie z treścią zgłoszenia z listy kategorii </a:t>
            </a:r>
          </a:p>
        </p:txBody>
      </p:sp>
      <p:pic>
        <p:nvPicPr>
          <p:cNvPr id="8" name="Obraz 7"/>
          <p:cNvPicPr/>
          <p:nvPr/>
        </p:nvPicPr>
        <p:blipFill rotWithShape="1">
          <a:blip r:embed="rId5"/>
          <a:srcRect t="5424" r="132"/>
          <a:stretch/>
        </p:blipFill>
        <p:spPr bwMode="auto">
          <a:xfrm>
            <a:off x="3475273" y="2502587"/>
            <a:ext cx="7843890" cy="3889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wal 8"/>
          <p:cNvSpPr/>
          <p:nvPr/>
        </p:nvSpPr>
        <p:spPr>
          <a:xfrm>
            <a:off x="5259914" y="4334933"/>
            <a:ext cx="1318686" cy="6011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7549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11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901140" y="1656642"/>
            <a:ext cx="887614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REPORTING DATE </a:t>
            </a:r>
            <a:r>
              <a:rPr lang="pl-PL" dirty="0">
                <a:solidFill>
                  <a:schemeClr val="bg1"/>
                </a:solidFill>
              </a:rPr>
              <a:t>– wybieramy datę z kalendarza, nie jest polem obowiązkowym, natomiast jest niezbędne dla statystyk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5FC2477-8845-43F0-AD84-995146990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499" y="2505456"/>
            <a:ext cx="7436102" cy="3928569"/>
          </a:xfrm>
          <a:prstGeom prst="rect">
            <a:avLst/>
          </a:prstGeom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id="{507BBAB2-09A1-49AF-B58F-6F7D28902620}"/>
              </a:ext>
            </a:extLst>
          </p:cNvPr>
          <p:cNvSpPr/>
          <p:nvPr/>
        </p:nvSpPr>
        <p:spPr>
          <a:xfrm>
            <a:off x="5500665" y="4489703"/>
            <a:ext cx="909279" cy="2614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dół 12">
            <a:extLst>
              <a:ext uri="{FF2B5EF4-FFF2-40B4-BE49-F238E27FC236}">
                <a16:creationId xmlns:a16="http://schemas.microsoft.com/office/drawing/2014/main" id="{CDA5E475-942C-4678-A0E4-F22526189DB5}"/>
              </a:ext>
            </a:extLst>
          </p:cNvPr>
          <p:cNvSpPr/>
          <p:nvPr/>
        </p:nvSpPr>
        <p:spPr>
          <a:xfrm rot="16200000">
            <a:off x="5680967" y="5374010"/>
            <a:ext cx="393265" cy="1112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577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783935" y="1614031"/>
            <a:ext cx="887614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REPORTING ENTITY </a:t>
            </a:r>
            <a:r>
              <a:rPr lang="pl-PL" dirty="0">
                <a:solidFill>
                  <a:schemeClr val="bg1"/>
                </a:solidFill>
              </a:rPr>
              <a:t>-  w tym polu wpisujemy swoją organizację, a nie ULC (czyli CAA) jak to w wielu zgłoszeniach było wpisane</a:t>
            </a:r>
          </a:p>
        </p:txBody>
      </p:sp>
      <p:pic>
        <p:nvPicPr>
          <p:cNvPr id="9" name="Obraz 8"/>
          <p:cNvPicPr/>
          <p:nvPr/>
        </p:nvPicPr>
        <p:blipFill rotWithShape="1">
          <a:blip r:embed="rId5"/>
          <a:srcRect t="6411" r="-265"/>
          <a:stretch/>
        </p:blipFill>
        <p:spPr bwMode="auto">
          <a:xfrm>
            <a:off x="2865171" y="2368084"/>
            <a:ext cx="6569548" cy="3828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/>
          <p:nvPr/>
        </p:nvPicPr>
        <p:blipFill rotWithShape="1">
          <a:blip r:embed="rId6"/>
          <a:srcRect l="32540" t="21698" r="32275" b="11238"/>
          <a:stretch/>
        </p:blipFill>
        <p:spPr bwMode="auto">
          <a:xfrm>
            <a:off x="8143981" y="3076050"/>
            <a:ext cx="3574701" cy="3432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wal 11"/>
          <p:cNvSpPr/>
          <p:nvPr/>
        </p:nvSpPr>
        <p:spPr>
          <a:xfrm>
            <a:off x="4155451" y="4165599"/>
            <a:ext cx="2050616" cy="531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>
            <a:off x="7645400" y="4696838"/>
            <a:ext cx="1032933" cy="4424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654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13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783935" y="1451988"/>
            <a:ext cx="887614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REPORT STATUS </a:t>
            </a:r>
            <a:r>
              <a:rPr lang="pl-PL" dirty="0">
                <a:solidFill>
                  <a:schemeClr val="bg1"/>
                </a:solidFill>
              </a:rPr>
              <a:t>– określajmy, czy zgłoszenie ma status otwartego i w związku z tym zostało podjęte badanie zdarzenia wewnątrz organizacji czy jest zamknięte</a:t>
            </a:r>
          </a:p>
        </p:txBody>
      </p:sp>
      <p:pic>
        <p:nvPicPr>
          <p:cNvPr id="10" name="Obraz 9"/>
          <p:cNvPicPr/>
          <p:nvPr/>
        </p:nvPicPr>
        <p:blipFill rotWithShape="1">
          <a:blip r:embed="rId5"/>
          <a:srcRect t="4932" r="396"/>
          <a:stretch/>
        </p:blipFill>
        <p:spPr bwMode="auto">
          <a:xfrm>
            <a:off x="3064255" y="2192660"/>
            <a:ext cx="8047090" cy="4214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wal 11"/>
          <p:cNvSpPr/>
          <p:nvPr/>
        </p:nvSpPr>
        <p:spPr>
          <a:xfrm>
            <a:off x="4898112" y="3854255"/>
            <a:ext cx="1460355" cy="243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97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9166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14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783935" y="1614031"/>
            <a:ext cx="8876145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RISK CLASSIFICATION </a:t>
            </a:r>
            <a:r>
              <a:rPr lang="pl-PL" dirty="0">
                <a:solidFill>
                  <a:schemeClr val="bg1"/>
                </a:solidFill>
              </a:rPr>
              <a:t>- nie wypełniać pola opisowo tylko określony poziom np. 2C</a:t>
            </a:r>
          </a:p>
          <a:p>
            <a:r>
              <a:rPr lang="pl-PL" sz="2500" b="1" dirty="0">
                <a:solidFill>
                  <a:schemeClr val="bg1"/>
                </a:solidFill>
              </a:rPr>
              <a:t>RISK METHODOLOGY </a:t>
            </a:r>
            <a:r>
              <a:rPr lang="pl-PL" dirty="0">
                <a:solidFill>
                  <a:schemeClr val="bg1"/>
                </a:solidFill>
              </a:rPr>
              <a:t>– metodologia wewnętrznej klasyfikacji ryzyka stosowana przez organizację raportującą, należy opisać krótko jaką metodą oszacowane zostało ryzyko dla danego zdarzenia</a:t>
            </a:r>
          </a:p>
          <a:p>
            <a:r>
              <a:rPr lang="pl-PL" sz="2500" b="1" dirty="0">
                <a:solidFill>
                  <a:schemeClr val="bg1"/>
                </a:solidFill>
              </a:rPr>
              <a:t>RISK ASSESMENT </a:t>
            </a:r>
            <a:r>
              <a:rPr lang="pl-PL" sz="2500" dirty="0">
                <a:solidFill>
                  <a:schemeClr val="bg1"/>
                </a:solidFill>
              </a:rPr>
              <a:t>-</a:t>
            </a:r>
            <a:r>
              <a:rPr lang="pl-PL" sz="2500" b="1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szczegółowe informacje na temat przeprowadzonej oceny ryzyka</a:t>
            </a:r>
            <a:endParaRPr lang="pl-PL" sz="2500" b="1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/>
          <p:nvPr/>
        </p:nvPicPr>
        <p:blipFill rotWithShape="1">
          <a:blip r:embed="rId5"/>
          <a:srcRect t="5671" r="396"/>
          <a:stretch/>
        </p:blipFill>
        <p:spPr bwMode="auto">
          <a:xfrm>
            <a:off x="3448743" y="3627120"/>
            <a:ext cx="6586798" cy="2810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wal 11"/>
          <p:cNvSpPr/>
          <p:nvPr/>
        </p:nvSpPr>
        <p:spPr>
          <a:xfrm>
            <a:off x="4718048" y="4396271"/>
            <a:ext cx="1286933" cy="85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48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15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891712" y="2193207"/>
            <a:ext cx="8876145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W przypadku określenia RYZYKA dla zdarzenia, należy również wypełnić pola opisowe: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2500" b="1" dirty="0">
                <a:solidFill>
                  <a:schemeClr val="bg1"/>
                </a:solidFill>
              </a:rPr>
              <a:t>Analysis / </a:t>
            </a:r>
            <a:r>
              <a:rPr lang="pl-PL" sz="2500" b="1" dirty="0" err="1">
                <a:solidFill>
                  <a:schemeClr val="bg1"/>
                </a:solidFill>
              </a:rPr>
              <a:t>follow</a:t>
            </a:r>
            <a:r>
              <a:rPr lang="pl-PL" sz="2500" b="1" dirty="0">
                <a:solidFill>
                  <a:schemeClr val="bg1"/>
                </a:solidFill>
              </a:rPr>
              <a:t> </a:t>
            </a:r>
            <a:r>
              <a:rPr lang="pl-PL" sz="2500" b="1" dirty="0" err="1">
                <a:solidFill>
                  <a:schemeClr val="bg1"/>
                </a:solidFill>
              </a:rPr>
              <a:t>up</a:t>
            </a:r>
            <a:r>
              <a:rPr lang="pl-PL" sz="2500" b="1" dirty="0">
                <a:solidFill>
                  <a:schemeClr val="bg1"/>
                </a:solidFill>
              </a:rPr>
              <a:t> - </a:t>
            </a:r>
            <a:r>
              <a:rPr lang="pl-PL" dirty="0">
                <a:solidFill>
                  <a:schemeClr val="bg1"/>
                </a:solidFill>
              </a:rPr>
              <a:t>opis analizy zdarzeń i działań następczych</a:t>
            </a:r>
          </a:p>
          <a:p>
            <a:endParaRPr lang="pl-PL" sz="2500" b="1" dirty="0">
              <a:solidFill>
                <a:schemeClr val="bg1"/>
              </a:solidFill>
            </a:endParaRPr>
          </a:p>
          <a:p>
            <a:r>
              <a:rPr lang="pl-PL" sz="2500" b="1" dirty="0" err="1">
                <a:solidFill>
                  <a:schemeClr val="bg1"/>
                </a:solidFill>
              </a:rPr>
              <a:t>Risk</a:t>
            </a:r>
            <a:r>
              <a:rPr lang="pl-PL" sz="2500" b="1" dirty="0">
                <a:solidFill>
                  <a:schemeClr val="bg1"/>
                </a:solidFill>
              </a:rPr>
              <a:t> </a:t>
            </a:r>
            <a:r>
              <a:rPr lang="pl-PL" sz="2500" b="1" dirty="0" err="1">
                <a:solidFill>
                  <a:schemeClr val="bg1"/>
                </a:solidFill>
              </a:rPr>
              <a:t>mitig</a:t>
            </a:r>
            <a:r>
              <a:rPr lang="pl-PL" sz="2500" b="1" dirty="0">
                <a:solidFill>
                  <a:schemeClr val="bg1"/>
                </a:solidFill>
              </a:rPr>
              <a:t>. Action - </a:t>
            </a:r>
            <a:r>
              <a:rPr lang="pl-PL" dirty="0">
                <a:solidFill>
                  <a:schemeClr val="bg1"/>
                </a:solidFill>
              </a:rPr>
              <a:t>szczegółowe informacje na temat działań zapobiegawczych, naprawczych lub proponowanych/podjętych w celu ograniczenia ryzyka</a:t>
            </a:r>
          </a:p>
          <a:p>
            <a:endParaRPr lang="pl-PL" sz="2500" b="1" dirty="0">
              <a:solidFill>
                <a:schemeClr val="bg1"/>
              </a:solidFill>
            </a:endParaRPr>
          </a:p>
          <a:p>
            <a:r>
              <a:rPr lang="pl-PL" sz="2500" b="1" dirty="0" err="1">
                <a:solidFill>
                  <a:schemeClr val="bg1"/>
                </a:solidFill>
              </a:rPr>
              <a:t>Conclusions</a:t>
            </a:r>
            <a:r>
              <a:rPr lang="pl-PL" sz="2500" b="1" dirty="0">
                <a:solidFill>
                  <a:schemeClr val="bg1"/>
                </a:solidFill>
              </a:rPr>
              <a:t> - </a:t>
            </a:r>
            <a:r>
              <a:rPr lang="pl-PL" dirty="0">
                <a:solidFill>
                  <a:schemeClr val="bg1"/>
                </a:solidFill>
              </a:rPr>
              <a:t>szczegółowe informacje na temat wniosków dla organizacji</a:t>
            </a:r>
            <a:endParaRPr lang="pl-PL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53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825525" y="2231430"/>
            <a:ext cx="887614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HEADLINE </a:t>
            </a:r>
            <a:r>
              <a:rPr lang="pl-PL" dirty="0">
                <a:solidFill>
                  <a:schemeClr val="bg1"/>
                </a:solidFill>
              </a:rPr>
              <a:t>– </a:t>
            </a:r>
            <a:r>
              <a:rPr lang="pl-PL" altLang="pl-PL" dirty="0">
                <a:solidFill>
                  <a:schemeClr val="bg1"/>
                </a:solidFill>
                <a:latin typeface="Arial Unicode MS"/>
              </a:rPr>
              <a:t>nagłówek oznacza tytuł zgłoszenia. Nie należy pisać ciągu cyfr, które nie mają znaczenia w świetle zapisu zdarzenia w bazie danych</a:t>
            </a:r>
            <a:r>
              <a:rPr lang="pl-PL" altLang="pl-PL" sz="1400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l="17083" t="22970" r="4167" b="43166"/>
          <a:stretch/>
        </p:blipFill>
        <p:spPr>
          <a:xfrm>
            <a:off x="2825525" y="3309897"/>
            <a:ext cx="8524460" cy="1966490"/>
          </a:xfrm>
          <a:prstGeom prst="rect">
            <a:avLst/>
          </a:prstGeom>
        </p:spPr>
      </p:pic>
      <p:sp>
        <p:nvSpPr>
          <p:cNvPr id="9" name="Owal 8"/>
          <p:cNvSpPr/>
          <p:nvPr/>
        </p:nvSpPr>
        <p:spPr>
          <a:xfrm>
            <a:off x="2783935" y="4203811"/>
            <a:ext cx="1460355" cy="243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104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17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825525" y="1649375"/>
            <a:ext cx="887614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BIRDSTRIKE</a:t>
            </a:r>
            <a:r>
              <a:rPr lang="pl-PL" dirty="0">
                <a:solidFill>
                  <a:schemeClr val="bg1"/>
                </a:solidFill>
              </a:rPr>
              <a:t> – pole rzadko wypełniane, a powinno być w przypadku zderzenia z ptakiem.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l="18668" t="24058" r="5998" b="11475"/>
          <a:stretch/>
        </p:blipFill>
        <p:spPr>
          <a:xfrm>
            <a:off x="3319206" y="2403428"/>
            <a:ext cx="8309157" cy="38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86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18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901140" y="1741902"/>
            <a:ext cx="887614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2500" b="1" dirty="0">
                <a:solidFill>
                  <a:schemeClr val="bg1"/>
                </a:solidFill>
              </a:rPr>
              <a:t>ATS UNIT NAME </a:t>
            </a:r>
            <a:r>
              <a:rPr lang="pl-PL" dirty="0">
                <a:solidFill>
                  <a:schemeClr val="bg1"/>
                </a:solidFill>
              </a:rPr>
              <a:t>– w tym polu zwykle wpisywana jest np. PANSA, Tower, „kierujący lotami”. </a:t>
            </a:r>
          </a:p>
          <a:p>
            <a:r>
              <a:rPr lang="pl-PL" dirty="0">
                <a:solidFill>
                  <a:schemeClr val="bg1"/>
                </a:solidFill>
              </a:rPr>
              <a:t>Należy tu wpisać np. TWR EPWA, APP EPWA, FIS Warszawa itp.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l="17250" t="27786" r="3833" b="32913"/>
          <a:stretch/>
        </p:blipFill>
        <p:spPr>
          <a:xfrm>
            <a:off x="3072589" y="3256403"/>
            <a:ext cx="8533248" cy="2279738"/>
          </a:xfrm>
          <a:prstGeom prst="rect">
            <a:avLst/>
          </a:prstGeom>
        </p:spPr>
      </p:pic>
      <p:sp>
        <p:nvSpPr>
          <p:cNvPr id="9" name="Owal 8"/>
          <p:cNvSpPr/>
          <p:nvPr/>
        </p:nvSpPr>
        <p:spPr>
          <a:xfrm>
            <a:off x="3072589" y="4109291"/>
            <a:ext cx="1460355" cy="243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08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19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87186" y="3598810"/>
            <a:ext cx="2425700" cy="40206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064255" y="320285"/>
            <a:ext cx="9269260" cy="4954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MATERIAŁY POMOCNICZE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1E58E97-42C6-7CAD-24F7-67C68CC63A4B}"/>
              </a:ext>
            </a:extLst>
          </p:cNvPr>
          <p:cNvSpPr txBox="1"/>
          <p:nvPr/>
        </p:nvSpPr>
        <p:spPr>
          <a:xfrm>
            <a:off x="3093672" y="1217003"/>
            <a:ext cx="487709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0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Zgłoszenia do </a:t>
            </a:r>
            <a:r>
              <a:rPr lang="pl-PL" sz="2000" dirty="0" err="1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Eccairs</a:t>
            </a:r>
            <a:r>
              <a:rPr lang="pl-PL" sz="20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 2.0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/>
          <a:srcRect l="1667" t="21729" r="7166" b="9455"/>
          <a:stretch/>
        </p:blipFill>
        <p:spPr>
          <a:xfrm>
            <a:off x="3109314" y="2884504"/>
            <a:ext cx="8470107" cy="3429852"/>
          </a:xfrm>
          <a:prstGeom prst="rect">
            <a:avLst/>
          </a:prstGeom>
        </p:spPr>
      </p:pic>
      <p:sp>
        <p:nvSpPr>
          <p:cNvPr id="13" name="Strzałka w dół 12"/>
          <p:cNvSpPr/>
          <p:nvPr/>
        </p:nvSpPr>
        <p:spPr>
          <a:xfrm>
            <a:off x="6720809" y="2528575"/>
            <a:ext cx="393265" cy="1112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dół 16"/>
          <p:cNvSpPr/>
          <p:nvPr/>
        </p:nvSpPr>
        <p:spPr>
          <a:xfrm>
            <a:off x="7983159" y="2506968"/>
            <a:ext cx="393265" cy="11336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5422393" y="1582898"/>
            <a:ext cx="1962642" cy="1020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Formularze </a:t>
            </a:r>
          </a:p>
          <a:p>
            <a:pPr algn="ctr"/>
            <a:r>
              <a:rPr lang="pl-PL" sz="25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offline</a:t>
            </a:r>
          </a:p>
          <a:p>
            <a:pPr algn="ctr"/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7618518" y="1596016"/>
            <a:ext cx="1962642" cy="101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Formularze </a:t>
            </a:r>
          </a:p>
          <a:p>
            <a:pPr algn="ctr"/>
            <a:r>
              <a:rPr lang="pl-PL" sz="25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online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8885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 animBg="1"/>
      <p:bldP spid="17" grpId="0" animBg="1"/>
      <p:bldP spid="1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37445C-9476-11EE-147A-1851C111425A}"/>
              </a:ext>
            </a:extLst>
          </p:cNvPr>
          <p:cNvSpPr txBox="1"/>
          <p:nvPr/>
        </p:nvSpPr>
        <p:spPr>
          <a:xfrm>
            <a:off x="3064255" y="2441891"/>
            <a:ext cx="7742290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AERODROME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err="1">
                <a:solidFill>
                  <a:schemeClr val="bg1"/>
                </a:solidFill>
              </a:rPr>
              <a:t>Location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indicator</a:t>
            </a:r>
            <a:r>
              <a:rPr lang="pl-PL" dirty="0">
                <a:solidFill>
                  <a:schemeClr val="bg1"/>
                </a:solidFill>
              </a:rPr>
              <a:t>) – należy wypełniać sekcję, jeśli zdarzenie miało miejsce na lotnisku, nie używać wyłącznie nazwy państwa, tylko kodu ICAO danego lotniska </a:t>
            </a:r>
          </a:p>
          <a:p>
            <a:r>
              <a:rPr lang="pl-PL" i="1" dirty="0">
                <a:solidFill>
                  <a:schemeClr val="bg1"/>
                </a:solidFill>
              </a:rPr>
              <a:t>np. nie Polska, tylko EPWA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2500" b="1" dirty="0">
                <a:solidFill>
                  <a:schemeClr val="bg1"/>
                </a:solidFill>
              </a:rPr>
              <a:t>AIRCRAFT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err="1">
                <a:solidFill>
                  <a:schemeClr val="bg1"/>
                </a:solidFill>
              </a:rPr>
              <a:t>Manufacturer</a:t>
            </a:r>
            <a:r>
              <a:rPr lang="pl-PL" dirty="0">
                <a:solidFill>
                  <a:schemeClr val="bg1"/>
                </a:solidFill>
              </a:rPr>
              <a:t>/model) – należy rozwinąć to pole o bardziej szczegółowy opis, nie dawać sam BOEING, tylko uściślić jaki model samolotu</a:t>
            </a:r>
          </a:p>
          <a:p>
            <a:r>
              <a:rPr lang="pl-PL" i="1" dirty="0">
                <a:solidFill>
                  <a:schemeClr val="bg1"/>
                </a:solidFill>
              </a:rPr>
              <a:t>np. nie BOEING, tylko BOEING &gt; 737 &gt; 800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60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5CADD77F-CE0B-A7C5-313F-83E00C28C8A7}"/>
              </a:ext>
            </a:extLst>
          </p:cNvPr>
          <p:cNvSpPr/>
          <p:nvPr/>
        </p:nvSpPr>
        <p:spPr>
          <a:xfrm>
            <a:off x="3060351" y="3005151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5133E97B-4DAC-7186-BEB9-49090CD89B3A}"/>
              </a:ext>
            </a:extLst>
          </p:cNvPr>
          <p:cNvSpPr/>
          <p:nvPr/>
        </p:nvSpPr>
        <p:spPr>
          <a:xfrm>
            <a:off x="5838326" y="4056706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8425710E-D929-6E8D-BDC0-38D62AFA54C6}"/>
              </a:ext>
            </a:extLst>
          </p:cNvPr>
          <p:cNvSpPr/>
          <p:nvPr/>
        </p:nvSpPr>
        <p:spPr>
          <a:xfrm>
            <a:off x="9208918" y="3900963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064255" y="320285"/>
            <a:ext cx="9269260" cy="4954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MATERIAŁY POMOCNICZE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1E58E97-42C6-7CAD-24F7-67C68CC63A4B}"/>
              </a:ext>
            </a:extLst>
          </p:cNvPr>
          <p:cNvSpPr txBox="1"/>
          <p:nvPr/>
        </p:nvSpPr>
        <p:spPr>
          <a:xfrm>
            <a:off x="3093672" y="1217003"/>
            <a:ext cx="4877092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0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Zgłoszenia do </a:t>
            </a:r>
            <a:r>
              <a:rPr lang="pl-PL" sz="2000" dirty="0" err="1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Eccairs</a:t>
            </a:r>
            <a:r>
              <a:rPr lang="pl-PL" sz="20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 2.0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Formularze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Formularze offline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079" y="3303581"/>
            <a:ext cx="2138182" cy="75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id="{5133E97B-4DAC-7186-BEB9-49090CD89B3A}"/>
              </a:ext>
            </a:extLst>
          </p:cNvPr>
          <p:cNvSpPr/>
          <p:nvPr/>
        </p:nvSpPr>
        <p:spPr>
          <a:xfrm>
            <a:off x="6313985" y="1326555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5133E97B-4DAC-7186-BEB9-49090CD89B3A}"/>
              </a:ext>
            </a:extLst>
          </p:cNvPr>
          <p:cNvSpPr/>
          <p:nvPr/>
        </p:nvSpPr>
        <p:spPr>
          <a:xfrm>
            <a:off x="9157411" y="1293280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7779" y="4396272"/>
            <a:ext cx="2315270" cy="591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252" y="4173006"/>
            <a:ext cx="1782486" cy="896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985" y="1592224"/>
            <a:ext cx="2251149" cy="1057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3806" y="1527308"/>
            <a:ext cx="1414620" cy="783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3349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5" grpId="0"/>
      <p:bldP spid="7" grpId="0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21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5CADD77F-CE0B-A7C5-313F-83E00C28C8A7}"/>
              </a:ext>
            </a:extLst>
          </p:cNvPr>
          <p:cNvSpPr/>
          <p:nvPr/>
        </p:nvSpPr>
        <p:spPr>
          <a:xfrm>
            <a:off x="2961623" y="1190533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350" y="1449381"/>
            <a:ext cx="2138182" cy="75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28409"/>
              </p:ext>
            </p:extLst>
          </p:nvPr>
        </p:nvGraphicFramePr>
        <p:xfrm>
          <a:off x="5709321" y="829482"/>
          <a:ext cx="2274746" cy="5122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4746">
                  <a:extLst>
                    <a:ext uri="{9D8B030D-6E8A-4147-A177-3AD203B41FA5}">
                      <a16:colId xmlns:a16="http://schemas.microsoft.com/office/drawing/2014/main" val="1044082550"/>
                    </a:ext>
                  </a:extLst>
                </a:gridCol>
              </a:tblGrid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Headline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759228834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UTC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422594531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/</a:t>
                      </a:r>
                      <a:r>
                        <a:rPr lang="pl-PL" sz="1400" b="1" u="none" strike="noStrike" dirty="0" err="1">
                          <a:effectLst/>
                        </a:rPr>
                        <a:t>area</a:t>
                      </a:r>
                      <a:r>
                        <a:rPr lang="pl-PL" sz="1400" b="1" u="none" strike="noStrike" dirty="0">
                          <a:effectLst/>
                        </a:rPr>
                        <a:t> of </a:t>
                      </a:r>
                      <a:r>
                        <a:rPr lang="pl-PL" sz="1400" b="1" u="none" strike="noStrike" dirty="0" err="1">
                          <a:effectLst/>
                        </a:rPr>
                        <a:t>occ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4153783362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3620400029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4210426651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3333697423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Highest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damage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233696662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Injury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level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663381398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Event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1503991077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Reporter’s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language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353189182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Reporter’s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description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1702493581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Risk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classification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1340540143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Reporting </a:t>
                      </a:r>
                      <a:r>
                        <a:rPr lang="pl-PL" sz="1400" b="1" u="none" strike="noStrike" dirty="0" err="1">
                          <a:effectLst/>
                        </a:rPr>
                        <a:t>entity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3536692626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Report status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921732483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 of registry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1797407709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registration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4175711272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Manufacturer</a:t>
                      </a:r>
                      <a:r>
                        <a:rPr lang="pl-PL" sz="1400" b="1" u="none" strike="noStrike" dirty="0">
                          <a:effectLst/>
                        </a:rPr>
                        <a:t>/model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984498383"/>
                  </a:ext>
                </a:extLst>
              </a:tr>
            </a:tbl>
          </a:graphicData>
        </a:graphic>
      </p:graphicFrame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520272"/>
              </p:ext>
            </p:extLst>
          </p:nvPr>
        </p:nvGraphicFramePr>
        <p:xfrm>
          <a:off x="8644467" y="829482"/>
          <a:ext cx="1794933" cy="5122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4933">
                  <a:extLst>
                    <a:ext uri="{9D8B030D-6E8A-4147-A177-3AD203B41FA5}">
                      <a16:colId xmlns:a16="http://schemas.microsoft.com/office/drawing/2014/main" val="1916151064"/>
                    </a:ext>
                  </a:extLst>
                </a:gridCol>
              </a:tblGrid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Serial </a:t>
                      </a:r>
                      <a:r>
                        <a:rPr lang="pl-PL" sz="1400" b="1" u="none" strike="noStrike" dirty="0" err="1">
                          <a:effectLst/>
                        </a:rPr>
                        <a:t>number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698797723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829854694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Mass </a:t>
                      </a:r>
                      <a:r>
                        <a:rPr lang="pl-PL" sz="1400" b="1" u="none" strike="noStrike" dirty="0" err="1">
                          <a:effectLst/>
                        </a:rPr>
                        <a:t>group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848384712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Propulsion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816039046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Operator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3339222103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Operation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738971075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Call </a:t>
                      </a:r>
                      <a:r>
                        <a:rPr lang="pl-PL" sz="1400" b="1" u="none" strike="noStrike" dirty="0" err="1">
                          <a:effectLst/>
                        </a:rPr>
                        <a:t>sign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1158547827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Last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departure</a:t>
                      </a:r>
                      <a:r>
                        <a:rPr lang="pl-PL" sz="1400" b="1" u="none" strike="noStrike" dirty="0">
                          <a:effectLst/>
                        </a:rPr>
                        <a:t> point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648386723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Planned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destination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1841496076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Flight </a:t>
                      </a:r>
                      <a:r>
                        <a:rPr lang="pl-PL" sz="1400" b="1" u="none" strike="noStrike" dirty="0" err="1">
                          <a:effectLst/>
                        </a:rPr>
                        <a:t>phase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3227838197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>
                          <a:effectLst/>
                        </a:rPr>
                        <a:t>Weather relevant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299944911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indicator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962019907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on </a:t>
                      </a:r>
                      <a:r>
                        <a:rPr lang="pl-PL" sz="1400" b="1" u="none" strike="noStrike" dirty="0" err="1">
                          <a:effectLst/>
                        </a:rPr>
                        <a:t>aerodrome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369464622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FIR/UIR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3250081035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Airspace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1262370597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Airspace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2829282174"/>
                  </a:ext>
                </a:extLst>
              </a:tr>
              <a:tr h="30132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ATS Unit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110" marR="7110" marT="7110" marB="0" anchor="b"/>
                </a:tc>
                <a:extLst>
                  <a:ext uri="{0D108BD9-81ED-4DB2-BD59-A6C34878D82A}">
                    <a16:rowId xmlns:a16="http://schemas.microsoft.com/office/drawing/2014/main" val="1135958115"/>
                  </a:ext>
                </a:extLst>
              </a:tr>
            </a:tbl>
          </a:graphicData>
        </a:graphic>
      </p:graphicFrame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349437" y="146060"/>
            <a:ext cx="9269260" cy="4944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POLA OBOWIĄZKOWE DLA FLIGHT OPERATION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77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5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5133E97B-4DAC-7186-BEB9-49090CD89B3A}"/>
              </a:ext>
            </a:extLst>
          </p:cNvPr>
          <p:cNvSpPr/>
          <p:nvPr/>
        </p:nvSpPr>
        <p:spPr>
          <a:xfrm>
            <a:off x="3003518" y="1142971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518" y="1300583"/>
            <a:ext cx="2251149" cy="1057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349437" y="146060"/>
            <a:ext cx="9269260" cy="4944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POLA OBOWIĄZKOWE DLA AERODROME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2077"/>
              </p:ext>
            </p:extLst>
          </p:nvPr>
        </p:nvGraphicFramePr>
        <p:xfrm>
          <a:off x="5834070" y="1300583"/>
          <a:ext cx="1816100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678983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UTC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49391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Local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72452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/</a:t>
                      </a:r>
                      <a:r>
                        <a:rPr lang="pl-PL" sz="1400" b="1" u="none" strike="noStrike" dirty="0" err="1">
                          <a:effectLst/>
                        </a:rPr>
                        <a:t>area</a:t>
                      </a:r>
                      <a:r>
                        <a:rPr lang="pl-PL" sz="1400" b="1" u="none" strike="noStrike" dirty="0">
                          <a:effectLst/>
                        </a:rPr>
                        <a:t> of </a:t>
                      </a:r>
                      <a:r>
                        <a:rPr lang="pl-PL" sz="1400" b="1" u="none" strike="noStrike" dirty="0" err="1">
                          <a:effectLst/>
                        </a:rPr>
                        <a:t>occ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183475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19011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Headline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700942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608457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953774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ATM </a:t>
                      </a:r>
                      <a:r>
                        <a:rPr lang="pl-PL" sz="1400" b="1" u="none" strike="noStrike" dirty="0" err="1">
                          <a:effectLst/>
                        </a:rPr>
                        <a:t>contribution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77480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Effect</a:t>
                      </a:r>
                      <a:r>
                        <a:rPr lang="pl-PL" sz="1400" b="1" u="none" strike="noStrike" dirty="0">
                          <a:effectLst/>
                        </a:rPr>
                        <a:t> on ATM service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59281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Highest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damage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79821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Injury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level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74548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Narrative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language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850737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Narrative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text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571038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Reporting </a:t>
                      </a:r>
                      <a:r>
                        <a:rPr lang="pl-PL" sz="1400" b="1" u="none" strike="noStrike" dirty="0" err="1">
                          <a:effectLst/>
                        </a:rPr>
                        <a:t>entity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203417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Risk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classification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5962819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034838"/>
              </p:ext>
            </p:extLst>
          </p:nvPr>
        </p:nvGraphicFramePr>
        <p:xfrm>
          <a:off x="8805677" y="1361543"/>
          <a:ext cx="18161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87736692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Last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departure</a:t>
                      </a:r>
                      <a:r>
                        <a:rPr lang="pl-PL" sz="1400" b="1" u="none" strike="noStrike" dirty="0">
                          <a:effectLst/>
                        </a:rPr>
                        <a:t> point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952000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Planned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destination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82999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Operation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08023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Flight </a:t>
                      </a:r>
                      <a:r>
                        <a:rPr lang="pl-PL" sz="1400" b="1" u="none" strike="noStrike" dirty="0" err="1">
                          <a:effectLst/>
                        </a:rPr>
                        <a:t>phase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643229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Mass </a:t>
                      </a:r>
                      <a:r>
                        <a:rPr lang="pl-PL" sz="1400" b="1" u="none" strike="noStrike" dirty="0" err="1">
                          <a:effectLst/>
                        </a:rPr>
                        <a:t>group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92592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Propulsion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565508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registration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41722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 of registry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434094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92471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Manufacturer</a:t>
                      </a:r>
                      <a:r>
                        <a:rPr lang="pl-PL" sz="1400" b="1" u="none" strike="noStrike" dirty="0">
                          <a:effectLst/>
                        </a:rPr>
                        <a:t>/model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52683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Serial </a:t>
                      </a:r>
                      <a:r>
                        <a:rPr lang="pl-PL" sz="1400" b="1" u="none" strike="noStrike" dirty="0" err="1">
                          <a:effectLst/>
                        </a:rPr>
                        <a:t>number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12050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>
                          <a:effectLst/>
                        </a:rPr>
                        <a:t>Call sign</a:t>
                      </a:r>
                      <a:endParaRPr lang="pl-PL" sz="1400" b="1" i="0" u="none" strike="noStrike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94234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Operator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458735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ATS Unit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6484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823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23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5133E97B-4DAC-7186-BEB9-49090CD89B3A}"/>
              </a:ext>
            </a:extLst>
          </p:cNvPr>
          <p:cNvSpPr/>
          <p:nvPr/>
        </p:nvSpPr>
        <p:spPr>
          <a:xfrm>
            <a:off x="3064255" y="1326555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871" y="1501908"/>
            <a:ext cx="1754661" cy="971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2754247" y="416349"/>
            <a:ext cx="9269260" cy="4944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POLA OBOWIĄZKOWE DLA ATM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  <p:graphicFrame>
        <p:nvGraphicFramePr>
          <p:cNvPr id="19" name="Tabe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81394"/>
              </p:ext>
            </p:extLst>
          </p:nvPr>
        </p:nvGraphicFramePr>
        <p:xfrm>
          <a:off x="6060017" y="1501908"/>
          <a:ext cx="1816100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62528159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UTC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956348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Local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259736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/</a:t>
                      </a:r>
                      <a:r>
                        <a:rPr lang="pl-PL" sz="1400" b="1" u="none" strike="noStrike" dirty="0" err="1">
                          <a:effectLst/>
                        </a:rPr>
                        <a:t>area</a:t>
                      </a:r>
                      <a:r>
                        <a:rPr lang="pl-PL" sz="1400" b="1" u="none" strike="noStrike" dirty="0">
                          <a:effectLst/>
                        </a:rPr>
                        <a:t> of </a:t>
                      </a:r>
                      <a:r>
                        <a:rPr lang="pl-PL" sz="1400" b="1" u="none" strike="noStrike" dirty="0" err="1">
                          <a:effectLst/>
                        </a:rPr>
                        <a:t>occ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889145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36987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Headline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751995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66454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40217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ATM </a:t>
                      </a:r>
                      <a:r>
                        <a:rPr lang="pl-PL" sz="1400" b="1" u="none" strike="noStrike" dirty="0" err="1">
                          <a:effectLst/>
                        </a:rPr>
                        <a:t>contribution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79751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Effect</a:t>
                      </a:r>
                      <a:r>
                        <a:rPr lang="pl-PL" sz="1400" b="1" u="none" strike="noStrike" dirty="0">
                          <a:effectLst/>
                        </a:rPr>
                        <a:t> on ATM service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2047317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Highest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damage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924749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Injury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level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91438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Narrative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language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886165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Narrative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text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130204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Reporting </a:t>
                      </a:r>
                      <a:r>
                        <a:rPr lang="pl-PL" sz="1400" b="1" u="none" strike="noStrike" dirty="0" err="1">
                          <a:effectLst/>
                        </a:rPr>
                        <a:t>entity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653586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Risk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classification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4348848"/>
                  </a:ext>
                </a:extLst>
              </a:tr>
            </a:tbl>
          </a:graphicData>
        </a:graphic>
      </p:graphicFrame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5595"/>
              </p:ext>
            </p:extLst>
          </p:nvPr>
        </p:nvGraphicFramePr>
        <p:xfrm>
          <a:off x="8955767" y="1501908"/>
          <a:ext cx="1816100" cy="411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233604679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registration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256383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 of registry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955621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641834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Manufacturer</a:t>
                      </a:r>
                      <a:r>
                        <a:rPr lang="pl-PL" sz="1400" b="1" u="none" strike="noStrike" dirty="0">
                          <a:effectLst/>
                        </a:rPr>
                        <a:t>/model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689075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Serial </a:t>
                      </a:r>
                      <a:r>
                        <a:rPr lang="pl-PL" sz="1400" b="1" u="none" strike="noStrike" dirty="0" err="1">
                          <a:effectLst/>
                        </a:rPr>
                        <a:t>number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171259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Call </a:t>
                      </a:r>
                      <a:r>
                        <a:rPr lang="pl-PL" sz="1400" b="1" u="none" strike="noStrike" dirty="0" err="1">
                          <a:effectLst/>
                        </a:rPr>
                        <a:t>sign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20608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Operator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1102214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Mass </a:t>
                      </a:r>
                      <a:r>
                        <a:rPr lang="pl-PL" sz="1400" b="1" u="none" strike="noStrike" dirty="0" err="1">
                          <a:effectLst/>
                        </a:rPr>
                        <a:t>group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7183266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Propulsion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37030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Last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departure</a:t>
                      </a:r>
                      <a:r>
                        <a:rPr lang="pl-PL" sz="1400" b="1" u="none" strike="noStrike" dirty="0">
                          <a:effectLst/>
                        </a:rPr>
                        <a:t> point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57679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Planned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destination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68437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Operation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107934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Flight </a:t>
                      </a:r>
                      <a:r>
                        <a:rPr lang="pl-PL" sz="1400" b="1" u="none" strike="noStrike" dirty="0" err="1">
                          <a:effectLst/>
                        </a:rPr>
                        <a:t>phase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408300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Airspace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35541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Airspace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76663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16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24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5133E97B-4DAC-7186-BEB9-49090CD89B3A}"/>
              </a:ext>
            </a:extLst>
          </p:cNvPr>
          <p:cNvSpPr/>
          <p:nvPr/>
        </p:nvSpPr>
        <p:spPr>
          <a:xfrm>
            <a:off x="2976592" y="1565325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168" y="1700739"/>
            <a:ext cx="1920592" cy="966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2754247" y="416349"/>
            <a:ext cx="926926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POLA OBOWIĄZKOWE DLA TECHNICAL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146579"/>
              </p:ext>
            </p:extLst>
          </p:nvPr>
        </p:nvGraphicFramePr>
        <p:xfrm>
          <a:off x="5588806" y="1565325"/>
          <a:ext cx="18161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52104337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UTC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552245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Local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586812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/</a:t>
                      </a:r>
                      <a:r>
                        <a:rPr lang="pl-PL" sz="1400" b="1" u="none" strike="noStrike" dirty="0" err="1">
                          <a:effectLst/>
                        </a:rPr>
                        <a:t>area</a:t>
                      </a:r>
                      <a:r>
                        <a:rPr lang="pl-PL" sz="1400" b="1" u="none" strike="noStrike" dirty="0">
                          <a:effectLst/>
                        </a:rPr>
                        <a:t> of </a:t>
                      </a:r>
                      <a:r>
                        <a:rPr lang="pl-PL" sz="1400" b="1" u="none" strike="noStrike" dirty="0" err="1">
                          <a:effectLst/>
                        </a:rPr>
                        <a:t>occ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36253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148900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Headline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808603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56799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17674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ATM </a:t>
                      </a:r>
                      <a:r>
                        <a:rPr lang="pl-PL" sz="1400" b="1" u="none" strike="noStrike" dirty="0" err="1">
                          <a:effectLst/>
                        </a:rPr>
                        <a:t>contribution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76243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Effect</a:t>
                      </a:r>
                      <a:r>
                        <a:rPr lang="pl-PL" sz="1400" b="1" u="none" strike="noStrike" dirty="0">
                          <a:effectLst/>
                        </a:rPr>
                        <a:t> on ATM service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704438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Highest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damage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83842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Injury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level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337234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Reporting </a:t>
                      </a:r>
                      <a:r>
                        <a:rPr lang="pl-PL" sz="1400" b="1" u="none" strike="noStrike" dirty="0" err="1">
                          <a:effectLst/>
                        </a:rPr>
                        <a:t>entity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543219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Risk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classification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012678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Narrative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language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3297892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99781"/>
              </p:ext>
            </p:extLst>
          </p:nvPr>
        </p:nvGraphicFramePr>
        <p:xfrm>
          <a:off x="8489950" y="1565325"/>
          <a:ext cx="18161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418804962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Narrative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text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180081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Last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departure</a:t>
                      </a:r>
                      <a:r>
                        <a:rPr lang="pl-PL" sz="1400" b="1" u="none" strike="noStrike" dirty="0">
                          <a:effectLst/>
                        </a:rPr>
                        <a:t> point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253433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Planned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destination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0187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Operation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645256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Flight </a:t>
                      </a:r>
                      <a:r>
                        <a:rPr lang="pl-PL" sz="1400" b="1" u="none" strike="noStrike" dirty="0" err="1">
                          <a:effectLst/>
                        </a:rPr>
                        <a:t>phase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42384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Mass </a:t>
                      </a:r>
                      <a:r>
                        <a:rPr lang="pl-PL" sz="1400" b="1" u="none" strike="noStrike" dirty="0" err="1">
                          <a:effectLst/>
                        </a:rPr>
                        <a:t>group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53175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Propulsion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219296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registration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82847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 of registry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42371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212209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Manufacturer</a:t>
                      </a:r>
                      <a:r>
                        <a:rPr lang="pl-PL" sz="1400" b="1" u="none" strike="noStrike" dirty="0">
                          <a:effectLst/>
                        </a:rPr>
                        <a:t>/model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81120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Serial </a:t>
                      </a:r>
                      <a:r>
                        <a:rPr lang="pl-PL" sz="1400" b="1" u="none" strike="noStrike" dirty="0" err="1">
                          <a:effectLst/>
                        </a:rPr>
                        <a:t>number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882759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Call </a:t>
                      </a:r>
                      <a:r>
                        <a:rPr lang="pl-PL" sz="1400" b="1" u="none" strike="noStrike" dirty="0" err="1">
                          <a:effectLst/>
                        </a:rPr>
                        <a:t>sign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142201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Operator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088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96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25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8425710E-D929-6E8D-BDC0-38D62AFA54C6}"/>
              </a:ext>
            </a:extLst>
          </p:cNvPr>
          <p:cNvSpPr/>
          <p:nvPr/>
        </p:nvSpPr>
        <p:spPr>
          <a:xfrm>
            <a:off x="2952051" y="1521829"/>
            <a:ext cx="2335638" cy="23356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235" y="1864739"/>
            <a:ext cx="2315270" cy="591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2754247" y="416349"/>
            <a:ext cx="926926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POLA OBOWIĄZKOWE DLA GENERAL AVIATION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514560"/>
              </p:ext>
            </p:extLst>
          </p:nvPr>
        </p:nvGraphicFramePr>
        <p:xfrm>
          <a:off x="5645150" y="1521829"/>
          <a:ext cx="23749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4900">
                  <a:extLst>
                    <a:ext uri="{9D8B030D-6E8A-4147-A177-3AD203B41FA5}">
                      <a16:colId xmlns:a16="http://schemas.microsoft.com/office/drawing/2014/main" val="131213171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UTC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230447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Local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date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42894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/</a:t>
                      </a:r>
                      <a:r>
                        <a:rPr lang="pl-PL" sz="1400" b="1" u="none" strike="noStrike" dirty="0" err="1">
                          <a:effectLst/>
                        </a:rPr>
                        <a:t>area</a:t>
                      </a:r>
                      <a:r>
                        <a:rPr lang="pl-PL" sz="1400" b="1" u="none" strike="noStrike" dirty="0">
                          <a:effectLst/>
                        </a:rPr>
                        <a:t> of </a:t>
                      </a:r>
                      <a:r>
                        <a:rPr lang="pl-PL" sz="1400" b="1" u="none" strike="noStrike" dirty="0" err="1">
                          <a:effectLst/>
                        </a:rPr>
                        <a:t>occ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9298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72292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Headline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18409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5609718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Occurrence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927318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ATM </a:t>
                      </a:r>
                      <a:r>
                        <a:rPr lang="pl-PL" sz="1400" b="1" u="none" strike="noStrike" dirty="0" err="1">
                          <a:effectLst/>
                        </a:rPr>
                        <a:t>contribution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307896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Effect</a:t>
                      </a:r>
                      <a:r>
                        <a:rPr lang="pl-PL" sz="1400" b="1" u="none" strike="noStrike" dirty="0">
                          <a:effectLst/>
                        </a:rPr>
                        <a:t> on ATM service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8755306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Last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departure</a:t>
                      </a:r>
                      <a:r>
                        <a:rPr lang="pl-PL" sz="1400" b="1" u="none" strike="noStrike" dirty="0">
                          <a:effectLst/>
                        </a:rPr>
                        <a:t> point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152487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Planned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destination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960424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Operation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770552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Flight </a:t>
                      </a:r>
                      <a:r>
                        <a:rPr lang="pl-PL" sz="1400" b="1" u="none" strike="noStrike" dirty="0" err="1">
                          <a:effectLst/>
                        </a:rPr>
                        <a:t>phase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05168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registration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7877314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289363"/>
              </p:ext>
            </p:extLst>
          </p:nvPr>
        </p:nvGraphicFramePr>
        <p:xfrm>
          <a:off x="8873067" y="1521829"/>
          <a:ext cx="23749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4900">
                  <a:extLst>
                    <a:ext uri="{9D8B030D-6E8A-4147-A177-3AD203B41FA5}">
                      <a16:colId xmlns:a16="http://schemas.microsoft.com/office/drawing/2014/main" val="184674633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State</a:t>
                      </a:r>
                      <a:r>
                        <a:rPr lang="pl-PL" sz="1400" b="1" u="none" strike="noStrike" dirty="0">
                          <a:effectLst/>
                        </a:rPr>
                        <a:t> of registry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919177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Aircraft </a:t>
                      </a:r>
                      <a:r>
                        <a:rPr lang="pl-PL" sz="1400" b="1" u="none" strike="noStrike" dirty="0" err="1">
                          <a:effectLst/>
                        </a:rPr>
                        <a:t>category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19449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Manufacturer</a:t>
                      </a:r>
                      <a:r>
                        <a:rPr lang="pl-PL" sz="1400" b="1" u="none" strike="noStrike" dirty="0">
                          <a:effectLst/>
                        </a:rPr>
                        <a:t>/model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65204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Serial </a:t>
                      </a:r>
                      <a:r>
                        <a:rPr lang="pl-PL" sz="1400" b="1" u="none" strike="noStrike" dirty="0" err="1">
                          <a:effectLst/>
                        </a:rPr>
                        <a:t>number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86670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Call </a:t>
                      </a:r>
                      <a:r>
                        <a:rPr lang="pl-PL" sz="1400" b="1" u="none" strike="noStrike" dirty="0" err="1">
                          <a:effectLst/>
                        </a:rPr>
                        <a:t>sign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759797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Operator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090146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Reporting </a:t>
                      </a:r>
                      <a:r>
                        <a:rPr lang="pl-PL" sz="1400" b="1" u="none" strike="noStrike" dirty="0" err="1">
                          <a:effectLst/>
                        </a:rPr>
                        <a:t>entity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127171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indicator</a:t>
                      </a:r>
                      <a:r>
                        <a:rPr lang="pl-PL" sz="1400" b="1" u="none" strike="noStrike" dirty="0">
                          <a:effectLst/>
                        </a:rPr>
                        <a:t> (</a:t>
                      </a:r>
                      <a:r>
                        <a:rPr lang="pl-PL" sz="1400" b="1" u="none" strike="noStrike" dirty="0" err="1">
                          <a:effectLst/>
                        </a:rPr>
                        <a:t>aerodrome</a:t>
                      </a:r>
                      <a:r>
                        <a:rPr lang="pl-PL" sz="1400" b="1" u="none" strike="noStrike" dirty="0">
                          <a:effectLst/>
                        </a:rPr>
                        <a:t>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835168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Location</a:t>
                      </a:r>
                      <a:r>
                        <a:rPr lang="pl-PL" sz="1400" b="1" u="none" strike="noStrike" dirty="0">
                          <a:effectLst/>
                        </a:rPr>
                        <a:t> on </a:t>
                      </a:r>
                      <a:r>
                        <a:rPr lang="pl-PL" sz="1400" b="1" u="none" strike="noStrike" dirty="0" err="1">
                          <a:effectLst/>
                        </a:rPr>
                        <a:t>aerodrome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567064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ATS Unit </a:t>
                      </a:r>
                      <a:r>
                        <a:rPr lang="pl-PL" sz="1400" b="1" u="none" strike="noStrike" dirty="0" err="1">
                          <a:effectLst/>
                        </a:rPr>
                        <a:t>name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289420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Airspace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class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34314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Airspace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type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55917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Narrative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language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872489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 err="1">
                          <a:effectLst/>
                        </a:rPr>
                        <a:t>Narrative</a:t>
                      </a:r>
                      <a:r>
                        <a:rPr lang="pl-PL" sz="1400" b="1" u="none" strike="noStrike" dirty="0">
                          <a:effectLst/>
                        </a:rPr>
                        <a:t> </a:t>
                      </a:r>
                      <a:r>
                        <a:rPr lang="pl-PL" sz="1400" b="1" u="none" strike="noStrike" dirty="0" err="1">
                          <a:effectLst/>
                        </a:rPr>
                        <a:t>text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Sitka Text" panose="02000505000000020004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82102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363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6393919-CA7C-BB3E-432F-B8F4A77D1812}"/>
              </a:ext>
            </a:extLst>
          </p:cNvPr>
          <p:cNvSpPr txBox="1"/>
          <p:nvPr/>
        </p:nvSpPr>
        <p:spPr>
          <a:xfrm>
            <a:off x="3233587" y="1747625"/>
            <a:ext cx="8162545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000" dirty="0">
                <a:ln w="0"/>
                <a:solidFill>
                  <a:schemeClr val="bg1"/>
                </a:solidFill>
                <a:cs typeface="Times New Roman" pitchFamily="18" charset="0"/>
              </a:rPr>
              <a:t>DLA KAŻDEGO RODZAJU ORGANIZACJI ZOSTAŁY PRZYGOTOWANE PLIKI PDF ZAWIERAJĄCE SCREENY Z FORMULARZY ONLINE ORAZ OFFLINE, </a:t>
            </a:r>
          </a:p>
          <a:p>
            <a:r>
              <a:rPr lang="pl-PL" sz="2000" dirty="0">
                <a:ln w="0"/>
                <a:solidFill>
                  <a:schemeClr val="bg1"/>
                </a:solidFill>
                <a:cs typeface="Times New Roman" pitchFamily="18" charset="0"/>
              </a:rPr>
              <a:t>W KTÓRYCH ZAZNACZONE SĄ POLA OBOWIĄZKOWE (NA KOLOR CZERWONY) ORAZ POLA, KTÓRE WARTO BYŁOBY WYPEŁNIĆ ZE WZGLĘDU NA PROWADZONE PRZEZ ULC ANALIZY BEZPIECZEŃSTWA (ZAZNACZONE NA KOLOR ŻÓŁTY).</a:t>
            </a:r>
          </a:p>
          <a:p>
            <a:endParaRPr lang="pl-PL" sz="2000" dirty="0">
              <a:ln w="0"/>
              <a:solidFill>
                <a:schemeClr val="bg1"/>
              </a:solidFill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pl-PL" sz="2000" dirty="0">
                <a:ln w="0"/>
                <a:solidFill>
                  <a:schemeClr val="bg1"/>
                </a:solidFill>
                <a:cs typeface="Times New Roman" pitchFamily="18" charset="0"/>
              </a:rPr>
              <a:t>PLIKI ZOSTAŁY PRZYGOTOWANE W CELU UŁATWIENIA ORGANIZACJOM WYPEŁNIANIA W PRAWIDŁOWY SPOSÓB FORMULARZY W ECCAIRS 2.0 </a:t>
            </a:r>
            <a:endParaRPr lang="pl-PL" sz="1600" dirty="0">
              <a:ln w="0"/>
              <a:solidFill>
                <a:schemeClr val="bg1"/>
              </a:solidFill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2A562E-7425-73A2-6796-E1F31E5DEBA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064255" y="320285"/>
            <a:ext cx="9269260" cy="4954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MATERIAŁY POMOCNICZE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93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27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A2A562E-7425-73A2-6796-E1F31E5DEBA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064255" y="320285"/>
            <a:ext cx="9269260" cy="4954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 – MATERIAŁY POMOCNICZE</a:t>
            </a:r>
            <a:endParaRPr lang="pl-PL" sz="2800" b="1" dirty="0">
              <a:ln w="0"/>
              <a:solidFill>
                <a:schemeClr val="bg1"/>
              </a:solidFill>
              <a:latin typeface="Avenir Light" panose="020B0402020203020204" pitchFamily="34" charset="0"/>
              <a:cs typeface="Times New Roman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AF3F470-8C51-4F69-B194-B71CBC309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93" y="990987"/>
            <a:ext cx="6574931" cy="421208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EDF357A-2792-4A65-85EA-41428A652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108" y="2207137"/>
            <a:ext cx="6574931" cy="42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16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7F0A57D-6627-D6EE-9D25-8BCC65418881}"/>
              </a:ext>
            </a:extLst>
          </p:cNvPr>
          <p:cNvSpPr txBox="1"/>
          <p:nvPr/>
        </p:nvSpPr>
        <p:spPr>
          <a:xfrm>
            <a:off x="1329396" y="2063098"/>
            <a:ext cx="9269260" cy="29854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DZIĘKUJEMY ZA UWAGĘ</a:t>
            </a:r>
          </a:p>
          <a:p>
            <a:pPr algn="ctr"/>
            <a:endParaRPr lang="pl-PL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venir Book" panose="02000503020000020003" pitchFamily="2" charset="0"/>
              </a:rPr>
              <a:t>Monika Rohozińska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venir Book" panose="02000503020000020003" pitchFamily="2" charset="0"/>
              </a:rPr>
              <a:t>Anna Nowaczyk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venir Book" panose="02000503020000020003" pitchFamily="2" charset="0"/>
              </a:rPr>
              <a:t>Departament Zarządzania Bezpieczeństwem w Lotnictwie Cywilnym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venir Book" panose="02000503020000020003" pitchFamily="2" charset="0"/>
              </a:rPr>
              <a:t> w przypadku pytań, prosimy o kontakt pod nr (22) 520-75-00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28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329396" y="1272655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</p:spTree>
    <p:extLst>
      <p:ext uri="{BB962C8B-B14F-4D97-AF65-F5344CB8AC3E}">
        <p14:creationId xmlns:p14="http://schemas.microsoft.com/office/powerpoint/2010/main" val="1885671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03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1.01.2023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38855" y="192907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 rotWithShape="1">
          <a:blip r:embed="rId5"/>
          <a:srcRect t="3945" b="-1"/>
          <a:stretch/>
        </p:blipFill>
        <p:spPr bwMode="auto">
          <a:xfrm>
            <a:off x="2679607" y="1365361"/>
            <a:ext cx="6633927" cy="4239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/>
          <p:cNvPicPr/>
          <p:nvPr/>
        </p:nvPicPr>
        <p:blipFill rotWithShape="1">
          <a:blip r:embed="rId6"/>
          <a:srcRect l="32011" t="20464" r="32142" b="10745"/>
          <a:stretch/>
        </p:blipFill>
        <p:spPr bwMode="auto">
          <a:xfrm>
            <a:off x="7251608" y="3005151"/>
            <a:ext cx="2499129" cy="27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az 12"/>
          <p:cNvPicPr/>
          <p:nvPr/>
        </p:nvPicPr>
        <p:blipFill rotWithShape="1">
          <a:blip r:embed="rId7"/>
          <a:srcRect l="32540" t="20957" r="32672" b="10746"/>
          <a:stretch/>
        </p:blipFill>
        <p:spPr bwMode="auto">
          <a:xfrm>
            <a:off x="9821494" y="3720619"/>
            <a:ext cx="2202013" cy="2535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wal 13"/>
          <p:cNvSpPr/>
          <p:nvPr/>
        </p:nvSpPr>
        <p:spPr>
          <a:xfrm>
            <a:off x="4794248" y="3570820"/>
            <a:ext cx="128693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7263598" y="4561420"/>
            <a:ext cx="128693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/>
          <p:cNvSpPr/>
          <p:nvPr/>
        </p:nvSpPr>
        <p:spPr>
          <a:xfrm>
            <a:off x="9840494" y="5086353"/>
            <a:ext cx="128693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197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04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 rotWithShape="1">
          <a:blip r:embed="rId5"/>
          <a:srcRect t="5671" r="396"/>
          <a:stretch/>
        </p:blipFill>
        <p:spPr bwMode="auto">
          <a:xfrm>
            <a:off x="3227070" y="1614031"/>
            <a:ext cx="8262966" cy="4731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wal 4"/>
          <p:cNvSpPr/>
          <p:nvPr/>
        </p:nvSpPr>
        <p:spPr>
          <a:xfrm>
            <a:off x="5029200" y="3699933"/>
            <a:ext cx="3471333" cy="465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2089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05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697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047999" y="2391151"/>
            <a:ext cx="8876145" cy="272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REGISTRY 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nie zapominajmy o uzupełnieniu, gdyż pole jest obowiązkowe!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AIRCRAFT REGISTRATION 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np. SP-ABC a nie SPABC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AIRCRAFT CATEGORY 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nie zapominajmy o uzupełnieniu, gdyż pole jest obowiązkowe, poza tym rozwijamy pole bardziej szczegółowo klikając na ikonę </a:t>
            </a:r>
            <a:r>
              <a:rPr lang="pl-PL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25849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1.01.2023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13455" y="184411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 rotWithShape="1">
          <a:blip r:embed="rId5"/>
          <a:srcRect t="5671" r="-132"/>
          <a:stretch/>
        </p:blipFill>
        <p:spPr bwMode="auto">
          <a:xfrm>
            <a:off x="2783935" y="1426411"/>
            <a:ext cx="6532534" cy="4124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/>
          <p:nvPr/>
        </p:nvPicPr>
        <p:blipFill rotWithShape="1">
          <a:blip r:embed="rId6"/>
          <a:srcRect l="32143" t="20957" r="32804" b="10252"/>
          <a:stretch/>
        </p:blipFill>
        <p:spPr bwMode="auto">
          <a:xfrm>
            <a:off x="7263598" y="3005151"/>
            <a:ext cx="2345595" cy="2433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/>
          <p:cNvPicPr/>
          <p:nvPr/>
        </p:nvPicPr>
        <p:blipFill rotWithShape="1">
          <a:blip r:embed="rId7"/>
          <a:srcRect l="32672" t="21204" r="32540" b="12225"/>
          <a:stretch/>
        </p:blipFill>
        <p:spPr bwMode="auto">
          <a:xfrm>
            <a:off x="9781759" y="3694545"/>
            <a:ext cx="2241748" cy="2584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wal 12"/>
          <p:cNvSpPr/>
          <p:nvPr/>
        </p:nvSpPr>
        <p:spPr>
          <a:xfrm>
            <a:off x="4892619" y="3374432"/>
            <a:ext cx="128693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/>
          <p:cNvSpPr/>
          <p:nvPr/>
        </p:nvSpPr>
        <p:spPr>
          <a:xfrm>
            <a:off x="7334248" y="4017107"/>
            <a:ext cx="1286933" cy="495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wal 14"/>
          <p:cNvSpPr/>
          <p:nvPr/>
        </p:nvSpPr>
        <p:spPr>
          <a:xfrm>
            <a:off x="9781759" y="4986950"/>
            <a:ext cx="1286933" cy="564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971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07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1.01.2023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697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pic>
        <p:nvPicPr>
          <p:cNvPr id="9" name="Obraz 8"/>
          <p:cNvPicPr/>
          <p:nvPr/>
        </p:nvPicPr>
        <p:blipFill rotWithShape="1">
          <a:blip r:embed="rId5"/>
          <a:srcRect l="33069" t="21698" r="32540" b="11238"/>
          <a:stretch/>
        </p:blipFill>
        <p:spPr bwMode="auto">
          <a:xfrm>
            <a:off x="2990273" y="1510411"/>
            <a:ext cx="2884054" cy="2937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/>
          <p:nvPr/>
        </p:nvPicPr>
        <p:blipFill>
          <a:blip r:embed="rId6"/>
          <a:stretch>
            <a:fillRect/>
          </a:stretch>
        </p:blipFill>
        <p:spPr>
          <a:xfrm>
            <a:off x="6068291" y="2992582"/>
            <a:ext cx="5955216" cy="3464915"/>
          </a:xfrm>
          <a:prstGeom prst="rect">
            <a:avLst/>
          </a:prstGeom>
        </p:spPr>
      </p:pic>
      <p:sp>
        <p:nvSpPr>
          <p:cNvPr id="12" name="Owal 11"/>
          <p:cNvSpPr/>
          <p:nvPr/>
        </p:nvSpPr>
        <p:spPr>
          <a:xfrm>
            <a:off x="3145367" y="3088219"/>
            <a:ext cx="1286933" cy="4847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/>
          <p:cNvSpPr/>
          <p:nvPr/>
        </p:nvSpPr>
        <p:spPr>
          <a:xfrm>
            <a:off x="8070848" y="4699001"/>
            <a:ext cx="1911352" cy="321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596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08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024251" y="1673650"/>
            <a:ext cx="8876145" cy="80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500" b="1" dirty="0">
                <a:solidFill>
                  <a:schemeClr val="bg1"/>
                </a:solidFill>
              </a:rPr>
              <a:t>OPERATOR</a:t>
            </a:r>
            <a:r>
              <a:rPr lang="pl-PL" dirty="0">
                <a:solidFill>
                  <a:schemeClr val="bg1"/>
                </a:solidFill>
              </a:rPr>
              <a:t> – pole wypełniamy z rozwijanej listy klikając na ikonę </a:t>
            </a:r>
            <a:r>
              <a:rPr lang="pl-PL" sz="2500" b="1" dirty="0">
                <a:solidFill>
                  <a:schemeClr val="bg1"/>
                </a:solidFill>
              </a:rPr>
              <a:t>&gt;</a:t>
            </a:r>
            <a:r>
              <a:rPr lang="pl-PL" dirty="0">
                <a:solidFill>
                  <a:schemeClr val="bg1"/>
                </a:solidFill>
              </a:rPr>
              <a:t>, nie zostawiamy samego określenia „POLAND”</a:t>
            </a:r>
          </a:p>
        </p:txBody>
      </p:sp>
      <p:pic>
        <p:nvPicPr>
          <p:cNvPr id="12" name="Obraz 11"/>
          <p:cNvPicPr/>
          <p:nvPr/>
        </p:nvPicPr>
        <p:blipFill rotWithShape="1">
          <a:blip r:embed="rId5"/>
          <a:srcRect t="5177" r="529"/>
          <a:stretch/>
        </p:blipFill>
        <p:spPr bwMode="auto">
          <a:xfrm>
            <a:off x="3622851" y="2513817"/>
            <a:ext cx="7678944" cy="3955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wal 12"/>
          <p:cNvSpPr/>
          <p:nvPr/>
        </p:nvSpPr>
        <p:spPr>
          <a:xfrm>
            <a:off x="6038848" y="4396272"/>
            <a:ext cx="1286933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378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09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20.03.2023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10083"/>
            <a:ext cx="9269260" cy="11183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ECCAIRS 2.0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BŁĘDY I BRAKI W ZGŁOSZENIACH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901140" y="1582762"/>
            <a:ext cx="8876145" cy="1199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500" b="1" dirty="0">
                <a:solidFill>
                  <a:schemeClr val="bg1"/>
                </a:solidFill>
              </a:rPr>
              <a:t>UWAGA!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chemeClr val="bg1"/>
                </a:solidFill>
              </a:rPr>
              <a:t>jeśli dany operator nie jest ujęty w liście rozwijanej, wówczas wybieramy Poland i w polu tekstowym poniżej wpisujemy odręcznie nazwę operatora.</a:t>
            </a:r>
          </a:p>
        </p:txBody>
      </p:sp>
      <p:pic>
        <p:nvPicPr>
          <p:cNvPr id="8" name="Obraz 7"/>
          <p:cNvPicPr/>
          <p:nvPr/>
        </p:nvPicPr>
        <p:blipFill rotWithShape="1">
          <a:blip r:embed="rId5"/>
          <a:srcRect t="5424" r="396"/>
          <a:stretch/>
        </p:blipFill>
        <p:spPr bwMode="auto">
          <a:xfrm>
            <a:off x="3746609" y="2841194"/>
            <a:ext cx="7185208" cy="360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wal 8"/>
          <p:cNvSpPr/>
          <p:nvPr/>
        </p:nvSpPr>
        <p:spPr>
          <a:xfrm>
            <a:off x="5259914" y="4334933"/>
            <a:ext cx="2639486" cy="6011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9989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9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1202</Words>
  <Application>Microsoft Office PowerPoint</Application>
  <PresentationFormat>Panoramiczny</PresentationFormat>
  <Paragraphs>362</Paragraphs>
  <Slides>28</Slides>
  <Notes>27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9" baseType="lpstr">
      <vt:lpstr>Arial</vt:lpstr>
      <vt:lpstr>Arial Unicode MS</vt:lpstr>
      <vt:lpstr>Avenir Black</vt:lpstr>
      <vt:lpstr>Avenir Book</vt:lpstr>
      <vt:lpstr>Avenir Light</vt:lpstr>
      <vt:lpstr>Avenir Medium</vt:lpstr>
      <vt:lpstr>Calibri</vt:lpstr>
      <vt:lpstr>Calibri Light</vt:lpstr>
      <vt:lpstr>Sitka Text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Klaudia Tomaszewska</dc:creator>
  <cp:lastModifiedBy>Nowaczyk Anna</cp:lastModifiedBy>
  <cp:revision>43</cp:revision>
  <dcterms:created xsi:type="dcterms:W3CDTF">2022-11-08T11:52:32Z</dcterms:created>
  <dcterms:modified xsi:type="dcterms:W3CDTF">2023-03-28T07:55:59Z</dcterms:modified>
</cp:coreProperties>
</file>