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2" r:id="rId2"/>
    <p:sldId id="306" r:id="rId3"/>
    <p:sldId id="298" r:id="rId4"/>
    <p:sldId id="303" r:id="rId5"/>
    <p:sldId id="307" r:id="rId6"/>
    <p:sldId id="309" r:id="rId7"/>
    <p:sldId id="299" r:id="rId8"/>
    <p:sldId id="308" r:id="rId9"/>
    <p:sldId id="314" r:id="rId10"/>
    <p:sldId id="305" r:id="rId11"/>
    <p:sldId id="310" r:id="rId12"/>
    <p:sldId id="313" r:id="rId13"/>
    <p:sldId id="311" r:id="rId14"/>
    <p:sldId id="315" r:id="rId15"/>
    <p:sldId id="312" r:id="rId16"/>
    <p:sldId id="316" r:id="rId17"/>
    <p:sldId id="317" r:id="rId18"/>
    <p:sldId id="318" r:id="rId19"/>
    <p:sldId id="286" r:id="rId20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8" autoAdjust="0"/>
    <p:restoredTop sz="94343" autoAdjust="0"/>
  </p:normalViewPr>
  <p:slideViewPr>
    <p:cSldViewPr>
      <p:cViewPr varScale="1">
        <p:scale>
          <a:sx n="107" d="100"/>
          <a:sy n="107" d="100"/>
        </p:scale>
        <p:origin x="-1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 smtClean="0"/>
              <a:t>Data i Miesjce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EDC17-B394-F24A-A827-F733D28EAC10}" type="datetimeFigureOut">
              <a:rPr lang="pl-PL" smtClean="0"/>
              <a:t>2018-04-13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5CB3D-5B97-C04F-A65A-C4750040DA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612191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 smtClean="0"/>
              <a:t>Data i Miesjce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45A27-6635-47A2-8275-583333642CB8}" type="datetimeFigureOut">
              <a:rPr lang="pl-PL" smtClean="0"/>
              <a:pPr/>
              <a:t>2018-04-13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502D6-EEE7-4287-9E23-120748E4AF5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38461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 smtClean="0"/>
              <a:t>Data i Miesjce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6613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l-PL" smtClean="0"/>
              <a:t>Data i Miesjce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8758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 smtClean="0"/>
              <a:t>Data i Miesjce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5716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l-PL" smtClean="0"/>
              <a:t>Data i Miesjce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6392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l-PL" smtClean="0"/>
              <a:t>Data i Miesjce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1960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l-PL" smtClean="0"/>
              <a:t>Data i Miesjce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5634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l-PL" smtClean="0"/>
              <a:t>Data i Miesjce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5513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717392"/>
            <a:ext cx="9144000" cy="5140608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987824" y="5949280"/>
            <a:ext cx="3816424" cy="365125"/>
          </a:xfrm>
        </p:spPr>
        <p:txBody>
          <a:bodyPr/>
          <a:lstStyle/>
          <a:p>
            <a:r>
              <a:rPr lang="en-US" dirty="0" smtClean="0"/>
              <a:t>Civil Aviation Authority of the Republic of Poland 2017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221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7992888" cy="122413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6542-7984-4593-BAA1-D2D751FB157D}" type="datetime1">
              <a:rPr lang="pl-PL" smtClean="0"/>
              <a:t>2018-04-13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Civil Aviation Authority of the Republic of Poland 2017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259632" y="188963"/>
            <a:ext cx="7884368" cy="1228675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F220-10DC-4862-9DD2-FD4AB06BC4AC}" type="datetime1">
              <a:rPr lang="pl-PL" smtClean="0"/>
              <a:t>2018-04-13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Civil Aviation Authority of the Republic of Poland 2017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 marL="266700" indent="-266700">
              <a:buSzPct val="100000"/>
              <a:buFont typeface="Arial" panose="020B0604020202020204" pitchFamily="34" charset="0"/>
              <a:buChar char="•"/>
              <a:defRPr sz="2400"/>
            </a:lvl2pPr>
            <a:lvl3pPr marL="361950" indent="-180975"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 marL="266700" indent="-266700">
              <a:buSzPct val="100000"/>
              <a:buFont typeface="Arial" panose="020B0604020202020204" pitchFamily="34" charset="0"/>
              <a:buChar char="•"/>
              <a:defRPr sz="2400"/>
            </a:lvl2pPr>
            <a:lvl3pPr marL="361950" indent="-180975"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474B-7CEE-4AA1-9D1E-FD3B4EE8281E}" type="datetime1">
              <a:rPr lang="pl-PL" smtClean="0"/>
              <a:t>2018-04-13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Civil Aviation Authority of the Republic of Poland 2017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tat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10FA1-958B-4738-82F6-634ABF1DAD90}" type="datetime1">
              <a:rPr lang="pl-PL" smtClean="0"/>
              <a:t>2018-04-13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Civil Aviation Authority of the Republic of Poland 2017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539552" y="1700808"/>
            <a:ext cx="7992888" cy="57606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err="1" smtClean="0"/>
              <a:t>Thank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endParaRPr lang="pl-PL" dirty="0"/>
          </a:p>
        </p:txBody>
      </p:sp>
      <p:sp>
        <p:nvSpPr>
          <p:cNvPr id="7" name="Podtytuł 2"/>
          <p:cNvSpPr txBox="1">
            <a:spLocks/>
          </p:cNvSpPr>
          <p:nvPr userDrawn="1"/>
        </p:nvSpPr>
        <p:spPr>
          <a:xfrm>
            <a:off x="522412" y="2924944"/>
            <a:ext cx="7992888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200000"/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 err="1" smtClean="0"/>
              <a:t>Name</a:t>
            </a:r>
            <a:r>
              <a:rPr lang="pl-PL" sz="2400" dirty="0" smtClean="0"/>
              <a:t> &amp; </a:t>
            </a:r>
            <a:r>
              <a:rPr lang="pl-PL" sz="2400" dirty="0" err="1" smtClean="0"/>
              <a:t>surname</a:t>
            </a:r>
            <a:endParaRPr lang="pl-PL" sz="2400" dirty="0" smtClean="0"/>
          </a:p>
          <a:p>
            <a:r>
              <a:rPr lang="pl-PL" sz="2400" dirty="0" err="1" smtClean="0"/>
              <a:t>Position</a:t>
            </a:r>
            <a:endParaRPr lang="pl-PL" sz="2400" dirty="0" smtClean="0"/>
          </a:p>
          <a:p>
            <a:r>
              <a:rPr lang="pl-PL" sz="2400" dirty="0" err="1" smtClean="0"/>
              <a:t>Phne</a:t>
            </a:r>
            <a:r>
              <a:rPr lang="pl-PL" sz="2400" dirty="0" smtClean="0"/>
              <a:t>/ e-mail</a:t>
            </a:r>
            <a:endParaRPr lang="pl-PL" sz="24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C840-0E5D-43EF-AAC9-89B834325129}" type="datetime1">
              <a:rPr lang="pl-PL" smtClean="0"/>
              <a:t>2018-04-13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Civil Aviation Authority of the Republic of Poland 2017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D51E-2CF9-4C8F-AFF0-D2B148EBC942}" type="datetime1">
              <a:rPr lang="pl-PL" smtClean="0"/>
              <a:t>2018-04-13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Civil Aviation Authority of the Republic of Poland 2017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151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 userDrawn="1"/>
        </p:nvGrpSpPr>
        <p:grpSpPr>
          <a:xfrm>
            <a:off x="0" y="188963"/>
            <a:ext cx="9144000" cy="1296144"/>
            <a:chOff x="0" y="188640"/>
            <a:chExt cx="9144000" cy="1656184"/>
          </a:xfrm>
        </p:grpSpPr>
        <p:sp>
          <p:nvSpPr>
            <p:cNvPr id="8" name="Prostokąt 7"/>
            <p:cNvSpPr/>
            <p:nvPr userDrawn="1"/>
          </p:nvSpPr>
          <p:spPr>
            <a:xfrm>
              <a:off x="0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9" name="Prostokąt 8"/>
            <p:cNvSpPr/>
            <p:nvPr userDrawn="1"/>
          </p:nvSpPr>
          <p:spPr>
            <a:xfrm>
              <a:off x="0" y="1772816"/>
              <a:ext cx="9144000" cy="720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259632" y="188963"/>
            <a:ext cx="7884368" cy="1228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Kliknij, aby edytować styl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1"/>
            <a:endParaRPr lang="pl-PL" dirty="0" smtClean="0"/>
          </a:p>
          <a:p>
            <a:pPr lvl="1"/>
            <a:endParaRPr lang="pl-PL" dirty="0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2D51E-2CF9-4C8F-AFF0-D2B148EBC942}" type="datetime1">
              <a:rPr lang="pl-PL" smtClean="0"/>
              <a:t>2018-04-13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3744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Civil Aviation Authority of the Republic of Poland 2017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 descr="Logo ULC.gif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79512" y="334906"/>
            <a:ext cx="1008112" cy="9479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61" r:id="rId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447675" algn="l" defTabSz="914400" rtl="0" eaLnBrk="1" latinLnBrk="0" hangingPunct="1">
        <a:spcBef>
          <a:spcPct val="20000"/>
        </a:spcBef>
        <a:buSzPct val="200000"/>
        <a:buFontTx/>
        <a:buBlip>
          <a:blip r:embed="rId1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witkowski@ulc.gov.pl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16"/>
          <p:cNvGrpSpPr/>
          <p:nvPr/>
        </p:nvGrpSpPr>
        <p:grpSpPr>
          <a:xfrm>
            <a:off x="1" y="335380"/>
            <a:ext cx="9144000" cy="1296144"/>
            <a:chOff x="0" y="188640"/>
            <a:chExt cx="9144000" cy="1656184"/>
          </a:xfrm>
        </p:grpSpPr>
        <p:sp>
          <p:nvSpPr>
            <p:cNvPr id="8" name="Prostokąt 7"/>
            <p:cNvSpPr/>
            <p:nvPr/>
          </p:nvSpPr>
          <p:spPr>
            <a:xfrm>
              <a:off x="0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0" y="1772816"/>
              <a:ext cx="9144000" cy="720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19672" y="335380"/>
            <a:ext cx="7067128" cy="100538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 smtClean="0"/>
              <a:t>POKAZY LOTNICZE – ANALIZA RYZYKA</a:t>
            </a:r>
            <a:r>
              <a:rPr lang="pl-PL" sz="3200" b="1" dirty="0" smtClean="0"/>
              <a:t> / SZACOWANIE I OCENA </a:t>
            </a:r>
            <a:r>
              <a:rPr lang="en-US" sz="3200" b="1" dirty="0" smtClean="0"/>
              <a:t> </a:t>
            </a:r>
            <a:endParaRPr lang="pl-P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7" name="Obraz 6" descr="Logo UL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09499"/>
            <a:ext cx="1008112" cy="947905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843808" y="6352779"/>
            <a:ext cx="4184104" cy="6730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Civil Aviation Authority of the Republic of Poland 2017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1</a:t>
            </a:fld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4900A-0956-4151-AD77-675BB426A01B}" type="datetime1">
              <a:rPr lang="pl-PL" smtClean="0"/>
              <a:t>2018-04-13</a:t>
            </a:fld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11298" y="1692172"/>
            <a:ext cx="9132702" cy="461665"/>
          </a:xfrm>
          <a:prstGeom prst="rect">
            <a:avLst/>
          </a:prstGeom>
          <a:solidFill>
            <a:schemeClr val="tx2">
              <a:alpha val="58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en-US" sz="2400" dirty="0">
              <a:effectLst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014" y="2265839"/>
            <a:ext cx="3295650" cy="2200275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272119"/>
            <a:ext cx="2413257" cy="4285282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" y="2265839"/>
            <a:ext cx="3018980" cy="2200275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365" y="4762495"/>
            <a:ext cx="1810225" cy="160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8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6542-7984-4593-BAA1-D2D751FB157D}" type="datetime1">
              <a:rPr lang="pl-PL" smtClean="0"/>
              <a:t>2018-04-13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1763688" y="356463"/>
            <a:ext cx="64087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JAKA POWINNA BYĆ ANALIZA ?</a:t>
            </a:r>
          </a:p>
          <a:p>
            <a:r>
              <a:rPr lang="pl-PL" sz="2000" dirty="0">
                <a:solidFill>
                  <a:schemeClr val="bg1"/>
                </a:solidFill>
              </a:rPr>
              <a:t>Ryzyko jest </a:t>
            </a:r>
            <a:r>
              <a:rPr lang="pl-PL" sz="2000" dirty="0" smtClean="0">
                <a:solidFill>
                  <a:schemeClr val="bg1"/>
                </a:solidFill>
              </a:rPr>
              <a:t>zdefiniowane </a:t>
            </a:r>
            <a:r>
              <a:rPr lang="pl-PL" sz="2000" dirty="0">
                <a:solidFill>
                  <a:schemeClr val="bg1"/>
                </a:solidFill>
              </a:rPr>
              <a:t>jako : </a:t>
            </a:r>
          </a:p>
          <a:p>
            <a:r>
              <a:rPr lang="pl-PL" sz="2000" dirty="0">
                <a:solidFill>
                  <a:schemeClr val="bg1"/>
                </a:solidFill>
              </a:rPr>
              <a:t>Dotkliwość </a:t>
            </a:r>
            <a:r>
              <a:rPr lang="pl-PL" sz="2000" dirty="0" smtClean="0">
                <a:solidFill>
                  <a:schemeClr val="bg1"/>
                </a:solidFill>
              </a:rPr>
              <a:t> X </a:t>
            </a:r>
            <a:r>
              <a:rPr lang="pl-PL" sz="2000" dirty="0">
                <a:solidFill>
                  <a:schemeClr val="bg1"/>
                </a:solidFill>
              </a:rPr>
              <a:t>prawdopodobieństwo danego zagrożenia 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 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1556792"/>
            <a:ext cx="84604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tx2"/>
                </a:solidFill>
              </a:rPr>
              <a:t>Ocena ryzyka nie musi być </a:t>
            </a:r>
            <a:r>
              <a:rPr lang="pl-PL" dirty="0" smtClean="0">
                <a:solidFill>
                  <a:schemeClr val="tx2"/>
                </a:solidFill>
              </a:rPr>
              <a:t>skomplikowana ma odpowiadać potrzebom organizatora pokazu lub innego wydarzenia specjalnego. Każda metoda oceny ryzyka jest dopuszczalna, pod warunkiem że zawiera </a:t>
            </a:r>
            <a:r>
              <a:rPr lang="pl-PL" b="1" dirty="0" smtClean="0">
                <a:solidFill>
                  <a:srgbClr val="FF0000"/>
                </a:solidFill>
              </a:rPr>
              <a:t>min 5 elementów</a:t>
            </a:r>
            <a:r>
              <a:rPr lang="pl-PL" dirty="0" smtClean="0">
                <a:solidFill>
                  <a:schemeClr val="tx2"/>
                </a:solidFill>
              </a:rPr>
              <a:t>:</a:t>
            </a:r>
          </a:p>
          <a:p>
            <a:endParaRPr lang="pl-PL" dirty="0" smtClean="0"/>
          </a:p>
          <a:p>
            <a:pPr marL="342900" indent="-342900">
              <a:buAutoNum type="arabicPeriod"/>
            </a:pPr>
            <a:r>
              <a:rPr lang="pl-PL" b="1" dirty="0" smtClean="0">
                <a:solidFill>
                  <a:srgbClr val="0070C0"/>
                </a:solidFill>
              </a:rPr>
              <a:t>Określić zagrożenia </a:t>
            </a:r>
            <a:r>
              <a:rPr lang="pl-PL" dirty="0" smtClean="0">
                <a:solidFill>
                  <a:schemeClr val="tx2"/>
                </a:solidFill>
              </a:rPr>
              <a:t>związanie z działaniami towarzyszącymi , lub wynikającymi z planu / programu pokazu – co zamierzamy, jakie są przewidziane działania, gdzie, w jakim terenie, o jakiej porze dnia w jakich warunkach.</a:t>
            </a:r>
          </a:p>
          <a:p>
            <a:endParaRPr lang="pl-PL" dirty="0">
              <a:solidFill>
                <a:schemeClr val="tx2"/>
              </a:solidFill>
            </a:endParaRPr>
          </a:p>
          <a:p>
            <a:r>
              <a:rPr lang="pl-PL" dirty="0" smtClean="0">
                <a:solidFill>
                  <a:schemeClr val="tx2"/>
                </a:solidFill>
              </a:rPr>
              <a:t>Dlaczego powinno tworzyć się analizy dla danego pokaz, dlaczego nie sprawdzi się szablon </a:t>
            </a:r>
            <a:r>
              <a:rPr lang="pl-PL" dirty="0" err="1" smtClean="0">
                <a:solidFill>
                  <a:schemeClr val="tx2"/>
                </a:solidFill>
              </a:rPr>
              <a:t>ctr</a:t>
            </a:r>
            <a:r>
              <a:rPr lang="pl-PL" dirty="0" smtClean="0">
                <a:solidFill>
                  <a:schemeClr val="tx2"/>
                </a:solidFill>
              </a:rPr>
              <a:t> c / </a:t>
            </a:r>
            <a:r>
              <a:rPr lang="pl-PL" dirty="0" err="1" smtClean="0">
                <a:solidFill>
                  <a:schemeClr val="tx2"/>
                </a:solidFill>
              </a:rPr>
              <a:t>ctr</a:t>
            </a:r>
            <a:r>
              <a:rPr lang="pl-PL" dirty="0" smtClean="0">
                <a:solidFill>
                  <a:schemeClr val="tx2"/>
                </a:solidFill>
              </a:rPr>
              <a:t> v ?</a:t>
            </a:r>
          </a:p>
          <a:p>
            <a:endParaRPr lang="pl-PL" dirty="0">
              <a:solidFill>
                <a:schemeClr val="tx2"/>
              </a:solidFill>
            </a:endParaRPr>
          </a:p>
          <a:p>
            <a:r>
              <a:rPr lang="pl-PL" dirty="0" smtClean="0">
                <a:solidFill>
                  <a:schemeClr val="tx2"/>
                </a:solidFill>
              </a:rPr>
              <a:t>Inne zagrożenia dla Łososiny  (góry) inne dla np. pokazów nad morzem po zmierzchu z użyciem pirotechniki.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Inne mogą być warunki wykonywania pokazu np. zmiana w zabudowie terenu, dźwigi, nowe budynki, wiadukty, linie wysokiego napięcia.</a:t>
            </a:r>
          </a:p>
          <a:p>
            <a:endParaRPr lang="pl-PL" dirty="0" smtClean="0"/>
          </a:p>
          <a:p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092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6542-7984-4593-BAA1-D2D751FB157D}" type="datetime1">
              <a:rPr lang="pl-PL" smtClean="0"/>
              <a:t>2018-04-13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1763688" y="356463"/>
            <a:ext cx="64087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JAKA POWINNA BYĆ ANALIZA ?</a:t>
            </a:r>
          </a:p>
          <a:p>
            <a:r>
              <a:rPr lang="pl-PL" sz="2000" dirty="0">
                <a:solidFill>
                  <a:schemeClr val="bg1"/>
                </a:solidFill>
              </a:rPr>
              <a:t>Ryzyko jest </a:t>
            </a:r>
            <a:r>
              <a:rPr lang="pl-PL" sz="2000" dirty="0" smtClean="0">
                <a:solidFill>
                  <a:schemeClr val="bg1"/>
                </a:solidFill>
              </a:rPr>
              <a:t>zdefiniowane </a:t>
            </a:r>
            <a:r>
              <a:rPr lang="pl-PL" sz="2000" dirty="0">
                <a:solidFill>
                  <a:schemeClr val="bg1"/>
                </a:solidFill>
              </a:rPr>
              <a:t>jako : </a:t>
            </a:r>
          </a:p>
          <a:p>
            <a:r>
              <a:rPr lang="pl-PL" sz="2000" dirty="0">
                <a:solidFill>
                  <a:schemeClr val="bg1"/>
                </a:solidFill>
              </a:rPr>
              <a:t>Dotkliwość </a:t>
            </a:r>
            <a:r>
              <a:rPr lang="pl-PL" sz="2000" dirty="0" smtClean="0">
                <a:solidFill>
                  <a:schemeClr val="bg1"/>
                </a:solidFill>
              </a:rPr>
              <a:t> X </a:t>
            </a:r>
            <a:r>
              <a:rPr lang="pl-PL" sz="2000" dirty="0">
                <a:solidFill>
                  <a:schemeClr val="bg1"/>
                </a:solidFill>
              </a:rPr>
              <a:t>prawdopodobieństwo danego zagrożenia 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 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1556792"/>
            <a:ext cx="84604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pPr marL="342900" indent="-342900">
              <a:buAutoNum type="arabicPeriod" startAt="2"/>
            </a:pPr>
            <a:r>
              <a:rPr lang="pl-PL" b="1" dirty="0" smtClean="0">
                <a:solidFill>
                  <a:srgbClr val="0070C0"/>
                </a:solidFill>
              </a:rPr>
              <a:t>Zidentyfikuj </a:t>
            </a:r>
            <a:r>
              <a:rPr lang="pl-PL" dirty="0" smtClean="0">
                <a:solidFill>
                  <a:schemeClr val="tx2"/>
                </a:solidFill>
              </a:rPr>
              <a:t>osoby, które mogą być zagrożone, zranione lub narażone na straty. </a:t>
            </a:r>
          </a:p>
          <a:p>
            <a:endParaRPr lang="pl-PL" dirty="0">
              <a:solidFill>
                <a:schemeClr val="tx2"/>
              </a:solidFill>
            </a:endParaRPr>
          </a:p>
          <a:p>
            <a:r>
              <a:rPr lang="pl-PL" dirty="0" smtClean="0">
                <a:solidFill>
                  <a:schemeClr val="tx2"/>
                </a:solidFill>
              </a:rPr>
              <a:t>W </a:t>
            </a:r>
            <a:r>
              <a:rPr lang="pl-PL" dirty="0">
                <a:solidFill>
                  <a:schemeClr val="tx2"/>
                </a:solidFill>
              </a:rPr>
              <a:t>ramach </a:t>
            </a:r>
            <a:r>
              <a:rPr lang="pl-PL" dirty="0" smtClean="0">
                <a:solidFill>
                  <a:schemeClr val="tx2"/>
                </a:solidFill>
              </a:rPr>
              <a:t>analizy organizator musi brać </a:t>
            </a:r>
            <a:r>
              <a:rPr lang="pl-PL" dirty="0">
                <a:solidFill>
                  <a:schemeClr val="tx2"/>
                </a:solidFill>
              </a:rPr>
              <a:t>pod uwagę osoby, które nie biorą udziału w wydarzeniu</a:t>
            </a:r>
            <a:r>
              <a:rPr lang="pl-PL" dirty="0" smtClean="0">
                <a:solidFill>
                  <a:schemeClr val="tx2"/>
                </a:solidFill>
              </a:rPr>
              <a:t>, pokazie a  </a:t>
            </a:r>
            <a:r>
              <a:rPr lang="pl-PL" dirty="0">
                <a:solidFill>
                  <a:schemeClr val="tx2"/>
                </a:solidFill>
              </a:rPr>
              <a:t>które </a:t>
            </a:r>
            <a:r>
              <a:rPr lang="pl-PL" dirty="0" smtClean="0">
                <a:solidFill>
                  <a:schemeClr val="tx2"/>
                </a:solidFill>
              </a:rPr>
              <a:t>mogą być narażone na zwiększone </a:t>
            </a:r>
            <a:r>
              <a:rPr lang="pl-PL" dirty="0">
                <a:solidFill>
                  <a:schemeClr val="tx2"/>
                </a:solidFill>
              </a:rPr>
              <a:t>ryzyko w </a:t>
            </a:r>
            <a:r>
              <a:rPr lang="pl-PL" dirty="0" smtClean="0">
                <a:solidFill>
                  <a:schemeClr val="tx2"/>
                </a:solidFill>
              </a:rPr>
              <a:t>związku z pokazem / wydarzeniem  lotniczym.</a:t>
            </a:r>
            <a:endParaRPr lang="pl-PL" dirty="0">
              <a:solidFill>
                <a:schemeClr val="tx2"/>
              </a:solidFill>
            </a:endParaRP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400" y="2983055"/>
            <a:ext cx="5581600" cy="387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6542-7984-4593-BAA1-D2D751FB157D}" type="datetime1">
              <a:rPr lang="pl-PL" smtClean="0"/>
              <a:t>2018-04-13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1763688" y="356463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Przykład </a:t>
            </a:r>
            <a:endParaRPr lang="pl-PL" sz="2000" dirty="0">
              <a:solidFill>
                <a:schemeClr val="bg1"/>
              </a:solidFill>
            </a:endParaRPr>
          </a:p>
          <a:p>
            <a:r>
              <a:rPr lang="pl-PL" b="1" dirty="0" smtClean="0">
                <a:solidFill>
                  <a:schemeClr val="bg1"/>
                </a:solidFill>
              </a:rPr>
              <a:t> 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1556792"/>
            <a:ext cx="8460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>
              <a:solidFill>
                <a:schemeClr val="tx2"/>
              </a:solidFill>
            </a:endParaRP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683568" y="1545571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tx2"/>
                </a:solidFill>
              </a:rPr>
              <a:t>Z</a:t>
            </a:r>
            <a:r>
              <a:rPr lang="pl-PL" dirty="0" smtClean="0">
                <a:solidFill>
                  <a:schemeClr val="tx2"/>
                </a:solidFill>
              </a:rPr>
              <a:t>atłoczone </a:t>
            </a:r>
            <a:r>
              <a:rPr lang="pl-PL" dirty="0" smtClean="0">
                <a:solidFill>
                  <a:schemeClr val="tx2"/>
                </a:solidFill>
              </a:rPr>
              <a:t>obszary:</a:t>
            </a:r>
            <a:endParaRPr lang="pl-PL" dirty="0" smtClean="0">
              <a:solidFill>
                <a:schemeClr val="tx2"/>
              </a:solidFill>
            </a:endParaRPr>
          </a:p>
          <a:p>
            <a:r>
              <a:rPr lang="pl-PL" dirty="0" smtClean="0">
                <a:solidFill>
                  <a:schemeClr val="tx2"/>
                </a:solidFill>
              </a:rPr>
              <a:t>-  szpitale</a:t>
            </a:r>
            <a:r>
              <a:rPr lang="pl-PL" dirty="0">
                <a:solidFill>
                  <a:schemeClr val="tx2"/>
                </a:solidFill>
              </a:rPr>
              <a:t>, szkoły, elektrownie</a:t>
            </a:r>
            <a:r>
              <a:rPr lang="pl-PL" dirty="0" smtClean="0">
                <a:solidFill>
                  <a:schemeClr val="tx2"/>
                </a:solidFill>
              </a:rPr>
              <a:t>;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-  </a:t>
            </a:r>
            <a:r>
              <a:rPr lang="pl-PL" dirty="0">
                <a:solidFill>
                  <a:schemeClr val="tx2"/>
                </a:solidFill>
              </a:rPr>
              <a:t>linie Kolejowe</a:t>
            </a:r>
            <a:r>
              <a:rPr lang="pl-PL" dirty="0" smtClean="0">
                <a:solidFill>
                  <a:schemeClr val="tx2"/>
                </a:solidFill>
              </a:rPr>
              <a:t>, mosty </a:t>
            </a:r>
            <a:r>
              <a:rPr lang="pl-PL" dirty="0">
                <a:solidFill>
                  <a:schemeClr val="tx2"/>
                </a:solidFill>
              </a:rPr>
              <a:t>i inna lokalna </a:t>
            </a:r>
            <a:r>
              <a:rPr lang="pl-PL" dirty="0" smtClean="0">
                <a:solidFill>
                  <a:schemeClr val="tx2"/>
                </a:solidFill>
              </a:rPr>
              <a:t>infrastruktura (osiedla, gęsta zabudowa); 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-  główne </a:t>
            </a:r>
            <a:r>
              <a:rPr lang="pl-PL" dirty="0">
                <a:solidFill>
                  <a:schemeClr val="tx2"/>
                </a:solidFill>
              </a:rPr>
              <a:t>/ ruchliwe </a:t>
            </a:r>
            <a:r>
              <a:rPr lang="pl-PL" dirty="0" smtClean="0">
                <a:solidFill>
                  <a:schemeClr val="tx2"/>
                </a:solidFill>
              </a:rPr>
              <a:t>drogi.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Dokonując  </a:t>
            </a:r>
            <a:r>
              <a:rPr lang="pl-PL" dirty="0">
                <a:solidFill>
                  <a:schemeClr val="tx2"/>
                </a:solidFill>
              </a:rPr>
              <a:t>oceny, </a:t>
            </a:r>
            <a:r>
              <a:rPr lang="pl-PL" dirty="0" smtClean="0">
                <a:solidFill>
                  <a:schemeClr val="tx2"/>
                </a:solidFill>
              </a:rPr>
              <a:t>Ty powinieneś wziąć </a:t>
            </a:r>
            <a:r>
              <a:rPr lang="pl-PL" dirty="0">
                <a:solidFill>
                  <a:schemeClr val="tx2"/>
                </a:solidFill>
              </a:rPr>
              <a:t>pod uwagę lokalizację </a:t>
            </a:r>
            <a:r>
              <a:rPr lang="pl-PL" dirty="0" smtClean="0">
                <a:solidFill>
                  <a:schemeClr val="tx2"/>
                </a:solidFill>
              </a:rPr>
              <a:t>TWOJEJ strefy pokazu i zagrożenia wynikające z wykonywanych operacji, typów statków powietrznych i potencjalnego wpływu na otoczenie. </a:t>
            </a:r>
          </a:p>
          <a:p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52417"/>
            <a:ext cx="6196343" cy="288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8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6542-7984-4593-BAA1-D2D751FB157D}" type="datetime1">
              <a:rPr lang="pl-PL" smtClean="0"/>
              <a:t>2018-04-13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Zabezpieczenie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457200" y="1556792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r>
              <a:rPr lang="pl-PL" b="1" dirty="0" smtClean="0">
                <a:solidFill>
                  <a:srgbClr val="0070C0"/>
                </a:solidFill>
              </a:rPr>
              <a:t>3. Określić środki ostrożności / zabezpieczenia</a:t>
            </a:r>
          </a:p>
          <a:p>
            <a:endParaRPr lang="pl-PL" b="1" dirty="0">
              <a:solidFill>
                <a:srgbClr val="0070C0"/>
              </a:solidFill>
            </a:endParaRPr>
          </a:p>
          <a:p>
            <a:r>
              <a:rPr lang="pl-PL" dirty="0">
                <a:solidFill>
                  <a:schemeClr val="tx2"/>
                </a:solidFill>
              </a:rPr>
              <a:t>Zbiorniki wodne, mosty kolejowe czy inna infrastruktura znajdująca się </a:t>
            </a:r>
            <a:r>
              <a:rPr lang="pl-PL" dirty="0" smtClean="0">
                <a:solidFill>
                  <a:schemeClr val="tx2"/>
                </a:solidFill>
              </a:rPr>
              <a:t>w </a:t>
            </a:r>
            <a:r>
              <a:rPr lang="pl-PL" dirty="0">
                <a:solidFill>
                  <a:schemeClr val="tx2"/>
                </a:solidFill>
              </a:rPr>
              <a:t>bezpośrednim sąsiedztwie </a:t>
            </a:r>
            <a:r>
              <a:rPr lang="pl-PL" dirty="0" smtClean="0">
                <a:solidFill>
                  <a:schemeClr val="tx2"/>
                </a:solidFill>
              </a:rPr>
              <a:t>miejsca pokazu powinna być zabezpieczona.</a:t>
            </a:r>
          </a:p>
          <a:p>
            <a:endParaRPr lang="pl-PL" dirty="0">
              <a:solidFill>
                <a:schemeClr val="tx2"/>
              </a:solidFill>
            </a:endParaRPr>
          </a:p>
          <a:p>
            <a:r>
              <a:rPr lang="pl-PL" dirty="0" smtClean="0">
                <a:solidFill>
                  <a:schemeClr val="tx2"/>
                </a:solidFill>
              </a:rPr>
              <a:t>Identyfikacja potencjalnych „dzikich stref publiczności, spontaniczne parkingi ”  - obrzeża, łąki, gospodarstwa, drogi. 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99592" y="4347330"/>
            <a:ext cx="65527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0000"/>
                </a:solidFill>
              </a:rPr>
              <a:t>Zagrożenie</a:t>
            </a:r>
            <a:r>
              <a:rPr lang="pl-PL" sz="2000" dirty="0" smtClean="0"/>
              <a:t> – </a:t>
            </a:r>
            <a:r>
              <a:rPr lang="pl-PL" sz="2000" dirty="0" smtClean="0">
                <a:solidFill>
                  <a:schemeClr val="tx2"/>
                </a:solidFill>
              </a:rPr>
              <a:t>utrudniony dostęp dla służb ratunkowych, potencjalne utrudnienia w ewakuacji.</a:t>
            </a:r>
          </a:p>
          <a:p>
            <a:pPr algn="ctr"/>
            <a:r>
              <a:rPr lang="pl-PL" sz="2000" b="1" dirty="0" smtClean="0">
                <a:solidFill>
                  <a:srgbClr val="00B050"/>
                </a:solidFill>
              </a:rPr>
              <a:t>Zabezpieczenie</a:t>
            </a:r>
            <a:r>
              <a:rPr lang="pl-PL" sz="2000" dirty="0" smtClean="0">
                <a:solidFill>
                  <a:srgbClr val="00B050"/>
                </a:solidFill>
              </a:rPr>
              <a:t> </a:t>
            </a:r>
            <a:r>
              <a:rPr lang="pl-PL" sz="2000" dirty="0" smtClean="0"/>
              <a:t>– </a:t>
            </a:r>
            <a:r>
              <a:rPr lang="pl-PL" sz="2000" dirty="0" smtClean="0">
                <a:solidFill>
                  <a:schemeClr val="tx2"/>
                </a:solidFill>
              </a:rPr>
              <a:t>tymczasowa zmiana organizacji ruchu, zakazy parkowania, wygrodzenia, uświadomienie okolicznych mieszkańców przez lokalne władze lub organizatora</a:t>
            </a:r>
            <a:r>
              <a:rPr lang="pl-PL" sz="2000" dirty="0" smtClean="0"/>
              <a:t>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98613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6542-7984-4593-BAA1-D2D751FB157D}" type="datetime1">
              <a:rPr lang="pl-PL" smtClean="0"/>
              <a:t>2018-04-13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14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4. Ocena zagrożeń </a:t>
            </a:r>
            <a:br>
              <a:rPr lang="pl-PL" b="1" dirty="0"/>
            </a:br>
            <a:r>
              <a:rPr lang="pl-PL" b="1" dirty="0"/>
              <a:t>5. Decyzja o podjęciu dalszych działań  </a:t>
            </a:r>
          </a:p>
        </p:txBody>
      </p:sp>
      <p:sp>
        <p:nvSpPr>
          <p:cNvPr id="7" name="Prostokąt 6"/>
          <p:cNvSpPr/>
          <p:nvPr/>
        </p:nvSpPr>
        <p:spPr>
          <a:xfrm>
            <a:off x="457200" y="1556792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99592" y="434733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.</a:t>
            </a:r>
            <a:endParaRPr lang="pl-PL" sz="2000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4" y="2185776"/>
            <a:ext cx="7704732" cy="397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6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6542-7984-4593-BAA1-D2D751FB157D}" type="datetime1">
              <a:rPr lang="pl-PL" smtClean="0"/>
              <a:t>2018-04-13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4. Ocena zagrożeń </a:t>
            </a:r>
            <a:br>
              <a:rPr lang="pl-PL" b="1" dirty="0"/>
            </a:br>
            <a:r>
              <a:rPr lang="pl-PL" b="1" dirty="0"/>
              <a:t>5. Decyzja o podjęciu dalszych działań  </a:t>
            </a:r>
          </a:p>
        </p:txBody>
      </p:sp>
      <p:sp>
        <p:nvSpPr>
          <p:cNvPr id="7" name="Prostokąt 6"/>
          <p:cNvSpPr/>
          <p:nvPr/>
        </p:nvSpPr>
        <p:spPr>
          <a:xfrm>
            <a:off x="457200" y="1556792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99592" y="434733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.</a:t>
            </a:r>
            <a:endParaRPr lang="pl-PL" sz="2000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179585"/>
              </p:ext>
            </p:extLst>
          </p:nvPr>
        </p:nvGraphicFramePr>
        <p:xfrm>
          <a:off x="251521" y="1988841"/>
          <a:ext cx="8640960" cy="3456384"/>
        </p:xfrm>
        <a:graphic>
          <a:graphicData uri="http://schemas.openxmlformats.org/drawingml/2006/table">
            <a:tbl>
              <a:tblPr/>
              <a:tblGrid>
                <a:gridCol w="1084867">
                  <a:extLst>
                    <a:ext uri="{9D8B030D-6E8A-4147-A177-3AD203B41FA5}">
                      <a16:colId xmlns:a16="http://schemas.microsoft.com/office/drawing/2014/main" xmlns="" val="460417132"/>
                    </a:ext>
                  </a:extLst>
                </a:gridCol>
                <a:gridCol w="1280142">
                  <a:extLst>
                    <a:ext uri="{9D8B030D-6E8A-4147-A177-3AD203B41FA5}">
                      <a16:colId xmlns:a16="http://schemas.microsoft.com/office/drawing/2014/main" xmlns="" val="927782047"/>
                    </a:ext>
                  </a:extLst>
                </a:gridCol>
                <a:gridCol w="770255">
                  <a:extLst>
                    <a:ext uri="{9D8B030D-6E8A-4147-A177-3AD203B41FA5}">
                      <a16:colId xmlns:a16="http://schemas.microsoft.com/office/drawing/2014/main" xmlns="" val="1001197442"/>
                    </a:ext>
                  </a:extLst>
                </a:gridCol>
                <a:gridCol w="707874">
                  <a:extLst>
                    <a:ext uri="{9D8B030D-6E8A-4147-A177-3AD203B41FA5}">
                      <a16:colId xmlns:a16="http://schemas.microsoft.com/office/drawing/2014/main" xmlns="" val="2604963066"/>
                    </a:ext>
                  </a:extLst>
                </a:gridCol>
                <a:gridCol w="770255">
                  <a:extLst>
                    <a:ext uri="{9D8B030D-6E8A-4147-A177-3AD203B41FA5}">
                      <a16:colId xmlns:a16="http://schemas.microsoft.com/office/drawing/2014/main" xmlns="" val="1992113073"/>
                    </a:ext>
                  </a:extLst>
                </a:gridCol>
                <a:gridCol w="1228612">
                  <a:extLst>
                    <a:ext uri="{9D8B030D-6E8A-4147-A177-3AD203B41FA5}">
                      <a16:colId xmlns:a16="http://schemas.microsoft.com/office/drawing/2014/main" xmlns="" val="2692467796"/>
                    </a:ext>
                  </a:extLst>
                </a:gridCol>
                <a:gridCol w="1648997">
                  <a:extLst>
                    <a:ext uri="{9D8B030D-6E8A-4147-A177-3AD203B41FA5}">
                      <a16:colId xmlns:a16="http://schemas.microsoft.com/office/drawing/2014/main" xmlns="" val="3808119627"/>
                    </a:ext>
                  </a:extLst>
                </a:gridCol>
                <a:gridCol w="1149958">
                  <a:extLst>
                    <a:ext uri="{9D8B030D-6E8A-4147-A177-3AD203B41FA5}">
                      <a16:colId xmlns:a16="http://schemas.microsoft.com/office/drawing/2014/main" xmlns="" val="1229490238"/>
                    </a:ext>
                  </a:extLst>
                </a:gridCol>
              </a:tblGrid>
              <a:tr h="84779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Opis zagrożenia 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ryzyko (z podaniem miejsca wystąpienia - sektor, lub strefa)</a:t>
                      </a:r>
                    </a:p>
                  </a:txBody>
                  <a:tcPr marL="7754" marR="7754" marT="7754" marB="0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dotkliwosć (S)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prawdopodobieństwo (L)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ryzyko / </a:t>
                      </a:r>
                      <a:r>
                        <a:rPr lang="pl-PL" sz="900" b="1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współczynnik </a:t>
                      </a:r>
                      <a:r>
                        <a:rPr lang="pl-PL" sz="9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S X L 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działania obniżające ryzyko 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odpowiedzialny  </a:t>
                      </a:r>
                      <a:endParaRPr lang="pl-PL" sz="900" b="1" i="0" u="none" strike="noStrike" dirty="0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ocena po działaniach 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3041387"/>
                  </a:ext>
                </a:extLst>
              </a:tr>
              <a:tr h="260859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Wypadek lotniczy 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Miejsce: w pobliżu strefy dla publiczności / strefa pokazu</a:t>
                      </a:r>
                      <a:b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pokrzywdzeni, ranni widzowie + obsługa w wyniku wypadku statku powietrznego</a:t>
                      </a:r>
                      <a:b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Przestrzegać 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separacji</a:t>
                      </a:r>
                      <a:b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odległości; zapewnić, że </a:t>
                      </a:r>
                      <a:b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tłum 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pozostaje w środku 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strefy 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publiczności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(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np.150 m pachołki + olinowanie, barierki , zapory).</a:t>
                      </a:r>
                      <a:b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4" marR="7754" marT="77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Kierujący działaniami 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ochrony w strefie publiczności.   2. Dyrektor pokazu - odległości, separacja SP ze strefą publiczności                   </a:t>
                      </a:r>
                    </a:p>
                  </a:txBody>
                  <a:tcPr marL="7754" marR="7754" marT="77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8691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06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6542-7984-4593-BAA1-D2D751FB157D}" type="datetime1">
              <a:rPr lang="pl-PL" smtClean="0"/>
              <a:t>2018-04-13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16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4. Ocena zagrożeń </a:t>
            </a:r>
            <a:br>
              <a:rPr lang="pl-PL" b="1" dirty="0"/>
            </a:br>
            <a:r>
              <a:rPr lang="pl-PL" b="1" dirty="0"/>
              <a:t>5. Decyzja o podjęciu dalszych działań  </a:t>
            </a:r>
          </a:p>
        </p:txBody>
      </p:sp>
      <p:sp>
        <p:nvSpPr>
          <p:cNvPr id="7" name="Prostokąt 6"/>
          <p:cNvSpPr/>
          <p:nvPr/>
        </p:nvSpPr>
        <p:spPr>
          <a:xfrm>
            <a:off x="457200" y="1556792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99592" y="434733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.</a:t>
            </a:r>
            <a:endParaRPr lang="pl-PL" sz="20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154421"/>
              </p:ext>
            </p:extLst>
          </p:nvPr>
        </p:nvGraphicFramePr>
        <p:xfrm>
          <a:off x="457200" y="1916832"/>
          <a:ext cx="8229600" cy="3051298"/>
        </p:xfrm>
        <a:graphic>
          <a:graphicData uri="http://schemas.openxmlformats.org/drawingml/2006/table">
            <a:tbl>
              <a:tblPr/>
              <a:tblGrid>
                <a:gridCol w="1033221">
                  <a:extLst>
                    <a:ext uri="{9D8B030D-6E8A-4147-A177-3AD203B41FA5}">
                      <a16:colId xmlns:a16="http://schemas.microsoft.com/office/drawing/2014/main" xmlns="" val="386662868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718270906"/>
                    </a:ext>
                  </a:extLst>
                </a:gridCol>
                <a:gridCol w="733586">
                  <a:extLst>
                    <a:ext uri="{9D8B030D-6E8A-4147-A177-3AD203B41FA5}">
                      <a16:colId xmlns:a16="http://schemas.microsoft.com/office/drawing/2014/main" xmlns="" val="2436511231"/>
                    </a:ext>
                  </a:extLst>
                </a:gridCol>
                <a:gridCol w="674176">
                  <a:extLst>
                    <a:ext uri="{9D8B030D-6E8A-4147-A177-3AD203B41FA5}">
                      <a16:colId xmlns:a16="http://schemas.microsoft.com/office/drawing/2014/main" xmlns="" val="457239679"/>
                    </a:ext>
                  </a:extLst>
                </a:gridCol>
                <a:gridCol w="733586">
                  <a:extLst>
                    <a:ext uri="{9D8B030D-6E8A-4147-A177-3AD203B41FA5}">
                      <a16:colId xmlns:a16="http://schemas.microsoft.com/office/drawing/2014/main" xmlns="" val="3246750271"/>
                    </a:ext>
                  </a:extLst>
                </a:gridCol>
                <a:gridCol w="1170122">
                  <a:extLst>
                    <a:ext uri="{9D8B030D-6E8A-4147-A177-3AD203B41FA5}">
                      <a16:colId xmlns:a16="http://schemas.microsoft.com/office/drawing/2014/main" xmlns="" val="1291137268"/>
                    </a:ext>
                  </a:extLst>
                </a:gridCol>
                <a:gridCol w="1570495">
                  <a:extLst>
                    <a:ext uri="{9D8B030D-6E8A-4147-A177-3AD203B41FA5}">
                      <a16:colId xmlns:a16="http://schemas.microsoft.com/office/drawing/2014/main" xmlns="" val="2155011915"/>
                    </a:ext>
                  </a:extLst>
                </a:gridCol>
                <a:gridCol w="1095214">
                  <a:extLst>
                    <a:ext uri="{9D8B030D-6E8A-4147-A177-3AD203B41FA5}">
                      <a16:colId xmlns:a16="http://schemas.microsoft.com/office/drawing/2014/main" xmlns="" val="591151963"/>
                    </a:ext>
                  </a:extLst>
                </a:gridCol>
              </a:tblGrid>
              <a:tr h="6959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Opis zagrożenia 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ryzyko (z podaniem miejsca wystąpienia - sektor, lub strefa)</a:t>
                      </a:r>
                    </a:p>
                  </a:txBody>
                  <a:tcPr marL="7754" marR="7754" marT="7754" marB="0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dotkliwosć (S)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prawdopodobieństwo (L)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ryzyko / </a:t>
                      </a:r>
                      <a:r>
                        <a:rPr lang="pl-PL" sz="900" b="1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współczynnik </a:t>
                      </a:r>
                      <a:r>
                        <a:rPr lang="pl-PL" sz="9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S X L 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działania obniżające ryzyko 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odpowiedzilany  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ocena po działaniach 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0897483"/>
                  </a:ext>
                </a:extLst>
              </a:tr>
              <a:tr h="235538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Wypadek lotniczy  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Miejsce: w  pobliżu miejsca pokazu</a:t>
                      </a:r>
                      <a:b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pokrzywdzeni, ranni widzowie oglądający pokaz poza strefą pokazu</a:t>
                      </a:r>
                      <a:b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Ocena ryzyka.</a:t>
                      </a:r>
                      <a:b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Znaki ostrzegawcze i</a:t>
                      </a:r>
                      <a:b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Informacja publiczna.</a:t>
                      </a:r>
                      <a:b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Przylegające drogi i potencjalne miejsca dzikich stref publiczności zlokalizowane i</a:t>
                      </a:r>
                      <a:b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obserwowane.</a:t>
                      </a:r>
                      <a:b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Policja    2. Lokalne władze </a:t>
                      </a:r>
                    </a:p>
                  </a:txBody>
                  <a:tcPr marL="7754" marR="7754" marT="77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5650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8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6542-7984-4593-BAA1-D2D751FB157D}" type="datetime1">
              <a:rPr lang="pl-PL" smtClean="0"/>
              <a:t>2018-04-13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17</a:t>
            </a:fld>
            <a:endParaRPr lang="pl-PL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967859"/>
              </p:ext>
            </p:extLst>
          </p:nvPr>
        </p:nvGraphicFramePr>
        <p:xfrm>
          <a:off x="457200" y="2913314"/>
          <a:ext cx="8229600" cy="1899735"/>
        </p:xfrm>
        <a:graphic>
          <a:graphicData uri="http://schemas.openxmlformats.org/drawingml/2006/table">
            <a:tbl>
              <a:tblPr/>
              <a:tblGrid>
                <a:gridCol w="1033221">
                  <a:extLst>
                    <a:ext uri="{9D8B030D-6E8A-4147-A177-3AD203B41FA5}">
                      <a16:colId xmlns:a16="http://schemas.microsoft.com/office/drawing/2014/main" xmlns="" val="278593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132224373"/>
                    </a:ext>
                  </a:extLst>
                </a:gridCol>
                <a:gridCol w="733586">
                  <a:extLst>
                    <a:ext uri="{9D8B030D-6E8A-4147-A177-3AD203B41FA5}">
                      <a16:colId xmlns:a16="http://schemas.microsoft.com/office/drawing/2014/main" xmlns="" val="2006827409"/>
                    </a:ext>
                  </a:extLst>
                </a:gridCol>
                <a:gridCol w="674176">
                  <a:extLst>
                    <a:ext uri="{9D8B030D-6E8A-4147-A177-3AD203B41FA5}">
                      <a16:colId xmlns:a16="http://schemas.microsoft.com/office/drawing/2014/main" xmlns="" val="1112635350"/>
                    </a:ext>
                  </a:extLst>
                </a:gridCol>
                <a:gridCol w="733586">
                  <a:extLst>
                    <a:ext uri="{9D8B030D-6E8A-4147-A177-3AD203B41FA5}">
                      <a16:colId xmlns:a16="http://schemas.microsoft.com/office/drawing/2014/main" xmlns="" val="3117222161"/>
                    </a:ext>
                  </a:extLst>
                </a:gridCol>
                <a:gridCol w="1170122">
                  <a:extLst>
                    <a:ext uri="{9D8B030D-6E8A-4147-A177-3AD203B41FA5}">
                      <a16:colId xmlns:a16="http://schemas.microsoft.com/office/drawing/2014/main" xmlns="" val="3159365379"/>
                    </a:ext>
                  </a:extLst>
                </a:gridCol>
                <a:gridCol w="1570495">
                  <a:extLst>
                    <a:ext uri="{9D8B030D-6E8A-4147-A177-3AD203B41FA5}">
                      <a16:colId xmlns:a16="http://schemas.microsoft.com/office/drawing/2014/main" xmlns="" val="3948341381"/>
                    </a:ext>
                  </a:extLst>
                </a:gridCol>
                <a:gridCol w="1095214">
                  <a:extLst>
                    <a:ext uri="{9D8B030D-6E8A-4147-A177-3AD203B41FA5}">
                      <a16:colId xmlns:a16="http://schemas.microsoft.com/office/drawing/2014/main" xmlns="" val="3260152118"/>
                    </a:ext>
                  </a:extLst>
                </a:gridCol>
              </a:tblGrid>
              <a:tr h="5040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Opis zagrożenia 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ryzyko (z podaniem miejsca wystąpienia - sektor, lub strefa)</a:t>
                      </a:r>
                    </a:p>
                  </a:txBody>
                  <a:tcPr marL="7754" marR="7754" marT="7754" marB="0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dotkliwosć (S)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prawdopodobieństwo (L)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ryzyko / </a:t>
                      </a:r>
                      <a:r>
                        <a:rPr lang="pl-PL" sz="900" b="1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współczynnik </a:t>
                      </a:r>
                      <a:r>
                        <a:rPr lang="pl-PL" sz="9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S X L 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działania obniżające ryzyko 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odpowiedzialny  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ocena po działaniach 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8026457"/>
                  </a:ext>
                </a:extLst>
              </a:tr>
              <a:tr h="139572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Pożar w strefie wystawy statycznej   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Miejsce: 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wystawa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pokrzywdzeni widzowie oglądający wystawę , zniszczenia 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infrastruktury, zniszczenie obiektów 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wystawy </a:t>
                      </a:r>
                      <a:b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Straż pożarna, apteczki pierwszej pomocy, gaśnice na terenie wystawy.</a:t>
                      </a:r>
                      <a:b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4" marR="7754" marT="77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Dyrektor pokazu</a:t>
                      </a:r>
                    </a:p>
                  </a:txBody>
                  <a:tcPr marL="7754" marR="7754" marT="77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729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15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sz="2600" b="1" dirty="0" smtClean="0"/>
              <a:t>Zagrożenie</a:t>
            </a:r>
            <a:r>
              <a:rPr lang="pl-PL" dirty="0" smtClean="0"/>
              <a:t> wypadek na wystawie statycznej.</a:t>
            </a:r>
          </a:p>
          <a:p>
            <a:endParaRPr lang="pl-PL" dirty="0" smtClean="0"/>
          </a:p>
          <a:p>
            <a:r>
              <a:rPr lang="pl-PL" sz="2800" b="1" dirty="0"/>
              <a:t>Ryzyko </a:t>
            </a:r>
          </a:p>
          <a:p>
            <a:r>
              <a:rPr lang="pl-PL" dirty="0" smtClean="0"/>
              <a:t>DOTKLIWOŚĆ 4 / Prawdopodobieństwo 1 = ryzyko 4 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6542-7984-4593-BAA1-D2D751FB157D}" type="datetime1">
              <a:rPr lang="pl-PL" smtClean="0"/>
              <a:t>2018-04-13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18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Bez tabelki ? Też można ! </a:t>
            </a:r>
            <a:endParaRPr lang="pl-PL" dirty="0"/>
          </a:p>
        </p:txBody>
      </p:sp>
      <p:sp>
        <p:nvSpPr>
          <p:cNvPr id="7" name="Podtytuł 1"/>
          <p:cNvSpPr txBox="1">
            <a:spLocks/>
          </p:cNvSpPr>
          <p:nvPr/>
        </p:nvSpPr>
        <p:spPr>
          <a:xfrm>
            <a:off x="693912" y="2924944"/>
            <a:ext cx="7992888" cy="1924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200000"/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smtClean="0"/>
              <a:t>Działania obniżające</a:t>
            </a:r>
            <a:r>
              <a:rPr lang="pl-PL" b="1" dirty="0"/>
              <a:t> </a:t>
            </a:r>
            <a:r>
              <a:rPr lang="pl-PL" b="1" dirty="0" smtClean="0"/>
              <a:t>ryzyko.</a:t>
            </a:r>
          </a:p>
          <a:p>
            <a:r>
              <a:rPr lang="pl-PL" dirty="0" smtClean="0"/>
              <a:t>Służby ochrony i nadzoru na terenie wystawy, zestawy pierwszej pomocy, odpowiednie wygrodzenie. Samolot / SP nie uruchamiają zespołów napędowych i nie zmienią stanowisk, chyba że za zgodą Dyrektora pokazu.</a:t>
            </a:r>
          </a:p>
          <a:p>
            <a:r>
              <a:rPr lang="pl-PL" dirty="0" smtClean="0"/>
              <a:t>Spiker – ostrzega publiczność w strefie wystawy .</a:t>
            </a:r>
          </a:p>
          <a:p>
            <a:endParaRPr lang="pl-PL" dirty="0" smtClean="0"/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74146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16"/>
          <p:cNvGrpSpPr/>
          <p:nvPr/>
        </p:nvGrpSpPr>
        <p:grpSpPr>
          <a:xfrm>
            <a:off x="0" y="188639"/>
            <a:ext cx="9144002" cy="1296138"/>
            <a:chOff x="99804" y="188640"/>
            <a:chExt cx="8906733" cy="1656184"/>
          </a:xfrm>
        </p:grpSpPr>
        <p:sp>
          <p:nvSpPr>
            <p:cNvPr id="8" name="Prostokąt 7"/>
            <p:cNvSpPr/>
            <p:nvPr/>
          </p:nvSpPr>
          <p:spPr>
            <a:xfrm>
              <a:off x="99804" y="188640"/>
              <a:ext cx="8906733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99804" y="1786404"/>
              <a:ext cx="8906733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pic>
        <p:nvPicPr>
          <p:cNvPr id="7" name="Obraz 6" descr="Logo UL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20855"/>
            <a:ext cx="1008112" cy="947905"/>
          </a:xfrm>
          <a:prstGeom prst="rect">
            <a:avLst/>
          </a:prstGeo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19</a:t>
            </a:fld>
            <a:endParaRPr lang="pl-PL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0725-F557-4DE3-960B-DB186E3563AB}" type="datetime1">
              <a:rPr lang="pl-PL" smtClean="0"/>
              <a:t>2018-04-13</a:t>
            </a:fld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503549" y="2252532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chemeClr val="tx2"/>
                </a:solidFill>
              </a:rPr>
              <a:t>Dziękuję za uwagę</a:t>
            </a:r>
            <a:endParaRPr lang="en-GB" sz="4400" dirty="0" smtClean="0">
              <a:solidFill>
                <a:schemeClr val="tx2"/>
              </a:solidFill>
            </a:endParaRPr>
          </a:p>
          <a:p>
            <a:pPr algn="ctr"/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41176" y="4109001"/>
            <a:ext cx="60471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dirty="0">
                <a:solidFill>
                  <a:srgbClr val="323E4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pl-PL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l-PL" dirty="0">
                <a:solidFill>
                  <a:srgbClr val="323E4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Michał Witkowski </a:t>
            </a:r>
            <a:endParaRPr lang="pl-PL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l-PL" dirty="0">
                <a:solidFill>
                  <a:srgbClr val="323E4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Wiceprezes ds. Standardów Lotniczych</a:t>
            </a:r>
            <a:endParaRPr lang="pl-PL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l-PL" dirty="0">
                <a:solidFill>
                  <a:srgbClr val="323E4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Urząd Lotnictwa Cywilnego </a:t>
            </a:r>
            <a:endParaRPr lang="pl-PL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l-PL" dirty="0">
                <a:solidFill>
                  <a:srgbClr val="323E4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pl-PL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l-PL" dirty="0">
                <a:solidFill>
                  <a:srgbClr val="323E4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tel.      </a:t>
            </a:r>
            <a:r>
              <a:rPr lang="en-US" dirty="0">
                <a:solidFill>
                  <a:srgbClr val="323E4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+ 48 (22) 520-72-46 / fax: + 48 (22) 520-73-83</a:t>
            </a:r>
            <a:endParaRPr lang="pl-PL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323E4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e-mail:</a:t>
            </a:r>
            <a:r>
              <a:rPr lang="en-US" dirty="0">
                <a:solidFill>
                  <a:srgbClr val="0F243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mwitkowski@ulc.gov.pl</a:t>
            </a:r>
            <a:endParaRPr lang="pl-PL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967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8532440" cy="453650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CO MO</a:t>
            </a:r>
            <a:r>
              <a:rPr lang="pl-PL" dirty="0" smtClean="0">
                <a:solidFill>
                  <a:srgbClr val="FF0000"/>
                </a:solidFill>
              </a:rPr>
              <a:t>ŻE SIĘ </a:t>
            </a:r>
            <a:r>
              <a:rPr lang="pl-PL" dirty="0" smtClean="0">
                <a:solidFill>
                  <a:srgbClr val="FF0000"/>
                </a:solidFill>
              </a:rPr>
              <a:t>WYDARZYĆ?</a:t>
            </a:r>
            <a:endParaRPr lang="pl-PL" dirty="0" smtClean="0">
              <a:solidFill>
                <a:srgbClr val="FF0000"/>
              </a:solidFill>
            </a:endParaRPr>
          </a:p>
          <a:p>
            <a:pPr algn="l"/>
            <a:r>
              <a:rPr lang="pl-PL" dirty="0" smtClean="0">
                <a:solidFill>
                  <a:srgbClr val="FF0000"/>
                </a:solidFill>
              </a:rPr>
              <a:t>JAKIE SĄ </a:t>
            </a:r>
            <a:r>
              <a:rPr lang="pl-PL" dirty="0" smtClean="0">
                <a:solidFill>
                  <a:srgbClr val="FF0000"/>
                </a:solidFill>
              </a:rPr>
              <a:t>ZAGROŻENIA?</a:t>
            </a:r>
            <a:endParaRPr lang="pl-PL" dirty="0" smtClean="0">
              <a:solidFill>
                <a:srgbClr val="FF0000"/>
              </a:solidFill>
            </a:endParaRPr>
          </a:p>
          <a:p>
            <a:pPr algn="l"/>
            <a:r>
              <a:rPr lang="pl-PL" dirty="0" smtClean="0">
                <a:solidFill>
                  <a:srgbClr val="FF0000"/>
                </a:solidFill>
              </a:rPr>
              <a:t>GDZIE:</a:t>
            </a:r>
            <a:endParaRPr lang="pl-PL" dirty="0" smtClean="0">
              <a:solidFill>
                <a:srgbClr val="FF0000"/>
              </a:solidFill>
            </a:endParaRPr>
          </a:p>
          <a:p>
            <a:pPr algn="l"/>
            <a:r>
              <a:rPr lang="pl-PL" dirty="0" smtClean="0">
                <a:solidFill>
                  <a:srgbClr val="FF0000"/>
                </a:solidFill>
              </a:rPr>
              <a:t>STREFA </a:t>
            </a:r>
            <a:r>
              <a:rPr lang="pl-PL" dirty="0" smtClean="0">
                <a:solidFill>
                  <a:srgbClr val="FF0000"/>
                </a:solidFill>
              </a:rPr>
              <a:t>POKAZU? </a:t>
            </a:r>
            <a:r>
              <a:rPr lang="pl-PL" dirty="0" smtClean="0">
                <a:solidFill>
                  <a:srgbClr val="FF0000"/>
                </a:solidFill>
              </a:rPr>
              <a:t>STREFA </a:t>
            </a:r>
            <a:r>
              <a:rPr lang="pl-PL" dirty="0" smtClean="0">
                <a:solidFill>
                  <a:srgbClr val="FF0000"/>
                </a:solidFill>
              </a:rPr>
              <a:t>PUBLICZNOŚCI?</a:t>
            </a:r>
            <a:endParaRPr lang="pl-PL" dirty="0" smtClean="0">
              <a:solidFill>
                <a:srgbClr val="FF0000"/>
              </a:solidFill>
            </a:endParaRPr>
          </a:p>
          <a:p>
            <a:pPr algn="l"/>
            <a:r>
              <a:rPr lang="pl-PL" dirty="0" smtClean="0">
                <a:solidFill>
                  <a:srgbClr val="FF0000"/>
                </a:solidFill>
              </a:rPr>
              <a:t>INNE </a:t>
            </a:r>
            <a:r>
              <a:rPr lang="pl-PL" dirty="0" smtClean="0">
                <a:solidFill>
                  <a:srgbClr val="FF0000"/>
                </a:solidFill>
              </a:rPr>
              <a:t>MIEJSCE? </a:t>
            </a:r>
            <a:endParaRPr lang="pl-PL" dirty="0" smtClean="0">
              <a:solidFill>
                <a:srgbClr val="FF0000"/>
              </a:solidFill>
            </a:endParaRPr>
          </a:p>
          <a:p>
            <a:pPr algn="l"/>
            <a:r>
              <a:rPr lang="pl-PL" dirty="0" smtClean="0">
                <a:solidFill>
                  <a:srgbClr val="FF0000"/>
                </a:solidFill>
              </a:rPr>
              <a:t>JAKIE JEST </a:t>
            </a:r>
            <a:r>
              <a:rPr lang="pl-PL" dirty="0" smtClean="0">
                <a:solidFill>
                  <a:srgbClr val="FF0000"/>
                </a:solidFill>
              </a:rPr>
              <a:t>PRAWDOPODOBIEŃSTWO?</a:t>
            </a:r>
            <a:endParaRPr lang="pl-PL" dirty="0" smtClean="0">
              <a:solidFill>
                <a:srgbClr val="FF0000"/>
              </a:solidFill>
            </a:endParaRPr>
          </a:p>
          <a:p>
            <a:pPr algn="l"/>
            <a:r>
              <a:rPr lang="pl-PL" dirty="0" smtClean="0">
                <a:solidFill>
                  <a:srgbClr val="FF0000"/>
                </a:solidFill>
              </a:rPr>
              <a:t>JAKIE MOGĄ BYĆ </a:t>
            </a:r>
            <a:r>
              <a:rPr lang="pl-PL" dirty="0" smtClean="0">
                <a:solidFill>
                  <a:srgbClr val="FF0000"/>
                </a:solidFill>
              </a:rPr>
              <a:t>KONSEKWENCJE? </a:t>
            </a:r>
            <a:endParaRPr lang="pl-PL" dirty="0" smtClean="0">
              <a:solidFill>
                <a:srgbClr val="FF0000"/>
              </a:solidFill>
            </a:endParaRPr>
          </a:p>
          <a:p>
            <a:pPr algn="l"/>
            <a:r>
              <a:rPr lang="pl-PL" dirty="0" smtClean="0">
                <a:solidFill>
                  <a:srgbClr val="FF0000"/>
                </a:solidFill>
              </a:rPr>
              <a:t>JAK </a:t>
            </a:r>
            <a:r>
              <a:rPr lang="pl-PL" dirty="0" smtClean="0">
                <a:solidFill>
                  <a:srgbClr val="FF0000"/>
                </a:solidFill>
              </a:rPr>
              <a:t>ZAPOBIEC?</a:t>
            </a:r>
            <a:endParaRPr lang="pl-PL" dirty="0" smtClean="0">
              <a:solidFill>
                <a:srgbClr val="FF0000"/>
              </a:solidFill>
            </a:endParaRPr>
          </a:p>
          <a:p>
            <a:pPr algn="l"/>
            <a:r>
              <a:rPr lang="pl-PL" dirty="0" smtClean="0">
                <a:solidFill>
                  <a:srgbClr val="FF0000"/>
                </a:solidFill>
              </a:rPr>
              <a:t>CO POWINIENEM </a:t>
            </a:r>
            <a:r>
              <a:rPr lang="pl-PL" dirty="0" smtClean="0">
                <a:solidFill>
                  <a:srgbClr val="FF0000"/>
                </a:solidFill>
              </a:rPr>
              <a:t>ZROBIĆ?</a:t>
            </a:r>
            <a:endParaRPr lang="pl-PL" dirty="0" smtClean="0">
              <a:solidFill>
                <a:srgbClr val="FF0000"/>
              </a:solidFill>
            </a:endParaRPr>
          </a:p>
          <a:p>
            <a:pPr algn="l"/>
            <a:r>
              <a:rPr lang="pl-PL" dirty="0" smtClean="0">
                <a:solidFill>
                  <a:srgbClr val="FF0000"/>
                </a:solidFill>
              </a:rPr>
              <a:t>JAKIM </a:t>
            </a:r>
            <a:r>
              <a:rPr lang="pl-PL" dirty="0" smtClean="0">
                <a:solidFill>
                  <a:srgbClr val="FF0000"/>
                </a:solidFill>
              </a:rPr>
              <a:t>KOSZTEM?</a:t>
            </a:r>
            <a:endParaRPr lang="pl-PL" dirty="0" smtClean="0">
              <a:solidFill>
                <a:srgbClr val="FF0000"/>
              </a:solidFill>
            </a:endParaRPr>
          </a:p>
          <a:p>
            <a:pPr algn="l"/>
            <a:r>
              <a:rPr lang="pl-PL" dirty="0" smtClean="0">
                <a:solidFill>
                  <a:srgbClr val="FF0000"/>
                </a:solidFill>
              </a:rPr>
              <a:t>KTO ODPOWIADA 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endParaRPr lang="pl-PL" dirty="0" smtClean="0">
              <a:solidFill>
                <a:srgbClr val="FF0000"/>
              </a:solidFill>
            </a:endParaRPr>
          </a:p>
          <a:p>
            <a:pPr algn="l"/>
            <a:r>
              <a:rPr lang="pl-PL" dirty="0" smtClean="0">
                <a:solidFill>
                  <a:srgbClr val="FF0000"/>
                </a:solidFill>
              </a:rPr>
              <a:t>CZYJE TO </a:t>
            </a:r>
            <a:r>
              <a:rPr lang="pl-PL" dirty="0" smtClean="0">
                <a:solidFill>
                  <a:srgbClr val="FF0000"/>
                </a:solidFill>
              </a:rPr>
              <a:t>RYZYKO?</a:t>
            </a:r>
            <a:endParaRPr lang="pl-PL" dirty="0" smtClean="0">
              <a:solidFill>
                <a:srgbClr val="FF0000"/>
              </a:solidFill>
            </a:endParaRPr>
          </a:p>
          <a:p>
            <a:pPr algn="l"/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6542-7984-4593-BAA1-D2D751FB157D}" type="datetime1">
              <a:rPr lang="pl-PL" smtClean="0"/>
              <a:t>2018-04-13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PODSTAWOWE PYTANIA DO ANALIZY 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64" y="1655540"/>
            <a:ext cx="3096344" cy="464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2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16"/>
          <p:cNvGrpSpPr/>
          <p:nvPr/>
        </p:nvGrpSpPr>
        <p:grpSpPr>
          <a:xfrm>
            <a:off x="1" y="335380"/>
            <a:ext cx="9144000" cy="1296144"/>
            <a:chOff x="0" y="188640"/>
            <a:chExt cx="9144000" cy="1656184"/>
          </a:xfrm>
        </p:grpSpPr>
        <p:sp>
          <p:nvSpPr>
            <p:cNvPr id="8" name="Prostokąt 7"/>
            <p:cNvSpPr/>
            <p:nvPr/>
          </p:nvSpPr>
          <p:spPr>
            <a:xfrm>
              <a:off x="0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0" y="1772816"/>
              <a:ext cx="9144000" cy="720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19672" y="335380"/>
            <a:ext cx="7067128" cy="100538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PO CO ? CZY NAPRAWDĘ MUSZĘ TO ROBIĆ ?  </a:t>
            </a:r>
            <a:endParaRPr lang="pl-P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7" name="Obraz 6" descr="Logo UL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09499"/>
            <a:ext cx="1008112" cy="947905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843808" y="6352779"/>
            <a:ext cx="4184104" cy="6730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Civil Aviation Authority of the Republic of Poland 2017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4900A-0956-4151-AD77-675BB426A01B}" type="datetime1">
              <a:rPr lang="pl-PL" smtClean="0"/>
              <a:t>2018-04-13</a:t>
            </a:fld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180835" y="2143707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JAK REAGOWAĆ </a:t>
            </a:r>
            <a:r>
              <a:rPr lang="pl-PL" dirty="0" smtClean="0">
                <a:solidFill>
                  <a:srgbClr val="FF0000"/>
                </a:solidFill>
              </a:rPr>
              <a:t>?</a:t>
            </a:r>
            <a:endParaRPr lang="pl-PL" dirty="0">
              <a:solidFill>
                <a:srgbClr val="FF0000"/>
              </a:solidFill>
            </a:endParaRPr>
          </a:p>
          <a:p>
            <a:r>
              <a:rPr lang="pl-PL" dirty="0">
                <a:solidFill>
                  <a:srgbClr val="FF0000"/>
                </a:solidFill>
              </a:rPr>
              <a:t>KTO PODEJMUE </a:t>
            </a:r>
            <a:r>
              <a:rPr lang="pl-PL" dirty="0" smtClean="0">
                <a:solidFill>
                  <a:srgbClr val="FF0000"/>
                </a:solidFill>
              </a:rPr>
              <a:t>DECYZJE?</a:t>
            </a:r>
            <a:endParaRPr lang="pl-PL" dirty="0">
              <a:solidFill>
                <a:srgbClr val="FF0000"/>
              </a:solidFill>
            </a:endParaRPr>
          </a:p>
          <a:p>
            <a:r>
              <a:rPr lang="pl-PL" dirty="0">
                <a:solidFill>
                  <a:srgbClr val="FF0000"/>
                </a:solidFill>
              </a:rPr>
              <a:t>CO POWIEM </a:t>
            </a:r>
            <a:r>
              <a:rPr lang="pl-PL" dirty="0" smtClean="0">
                <a:solidFill>
                  <a:srgbClr val="FF0000"/>
                </a:solidFill>
              </a:rPr>
              <a:t>PRASIE? </a:t>
            </a:r>
            <a:endParaRPr lang="pl-PL" dirty="0">
              <a:solidFill>
                <a:srgbClr val="FF0000"/>
              </a:solidFill>
            </a:endParaRPr>
          </a:p>
          <a:p>
            <a:r>
              <a:rPr lang="pl-PL" dirty="0">
                <a:solidFill>
                  <a:srgbClr val="FF0000"/>
                </a:solidFill>
              </a:rPr>
              <a:t>KOGO MAM W </a:t>
            </a:r>
            <a:r>
              <a:rPr lang="pl-PL" dirty="0" smtClean="0">
                <a:solidFill>
                  <a:srgbClr val="FF0000"/>
                </a:solidFill>
              </a:rPr>
              <a:t>ZESPOLE?</a:t>
            </a:r>
            <a:endParaRPr lang="pl-PL" dirty="0">
              <a:solidFill>
                <a:srgbClr val="FF0000"/>
              </a:solidFill>
            </a:endParaRPr>
          </a:p>
          <a:p>
            <a:r>
              <a:rPr lang="pl-PL" dirty="0" smtClean="0">
                <a:solidFill>
                  <a:srgbClr val="FF0000"/>
                </a:solidFill>
              </a:rPr>
              <a:t>JAK ZADZIAŁA </a:t>
            </a:r>
            <a:r>
              <a:rPr lang="pl-PL" dirty="0" smtClean="0">
                <a:solidFill>
                  <a:srgbClr val="FF0000"/>
                </a:solidFill>
              </a:rPr>
              <a:t>ZESPÓŁ?</a:t>
            </a:r>
            <a:endParaRPr lang="pl-PL" dirty="0" smtClean="0">
              <a:solidFill>
                <a:srgbClr val="FF0000"/>
              </a:solidFill>
            </a:endParaRPr>
          </a:p>
          <a:p>
            <a:r>
              <a:rPr lang="pl-PL" dirty="0" smtClean="0">
                <a:solidFill>
                  <a:srgbClr val="FF0000"/>
                </a:solidFill>
              </a:rPr>
              <a:t>CZY MAM </a:t>
            </a:r>
            <a:r>
              <a:rPr lang="pl-PL" dirty="0" smtClean="0">
                <a:solidFill>
                  <a:srgbClr val="FF0000"/>
                </a:solidFill>
              </a:rPr>
              <a:t>KOMUNIKACJĘ?</a:t>
            </a:r>
            <a:endParaRPr lang="pl-PL" dirty="0">
              <a:solidFill>
                <a:srgbClr val="FF0000"/>
              </a:solidFill>
            </a:endParaRPr>
          </a:p>
          <a:p>
            <a:r>
              <a:rPr lang="pl-PL" dirty="0">
                <a:solidFill>
                  <a:srgbClr val="FF0000"/>
                </a:solidFill>
              </a:rPr>
              <a:t>OD PRAWA DO LEWA I OD GÓRY DO DOŁU </a:t>
            </a:r>
            <a:endParaRPr lang="pl-PL" dirty="0" smtClean="0">
              <a:solidFill>
                <a:srgbClr val="FF0000"/>
              </a:solidFill>
            </a:endParaRPr>
          </a:p>
          <a:p>
            <a:r>
              <a:rPr lang="pl-PL" dirty="0" smtClean="0">
                <a:solidFill>
                  <a:srgbClr val="FF0000"/>
                </a:solidFill>
              </a:rPr>
              <a:t>CZY </a:t>
            </a:r>
            <a:r>
              <a:rPr lang="pl-PL" dirty="0">
                <a:solidFill>
                  <a:srgbClr val="FF0000"/>
                </a:solidFill>
              </a:rPr>
              <a:t>KAŻDY ZNA SWOJE </a:t>
            </a:r>
            <a:r>
              <a:rPr lang="pl-PL" dirty="0" smtClean="0">
                <a:solidFill>
                  <a:srgbClr val="FF0000"/>
                </a:solidFill>
              </a:rPr>
              <a:t>ROLE?</a:t>
            </a:r>
            <a:endParaRPr lang="pl-PL" dirty="0">
              <a:solidFill>
                <a:srgbClr val="FF0000"/>
              </a:solidFill>
            </a:endParaRPr>
          </a:p>
          <a:p>
            <a:r>
              <a:rPr lang="pl-PL" dirty="0">
                <a:solidFill>
                  <a:srgbClr val="FF0000"/>
                </a:solidFill>
              </a:rPr>
              <a:t>JAKIE MAM </a:t>
            </a:r>
            <a:r>
              <a:rPr lang="pl-PL" dirty="0" smtClean="0">
                <a:solidFill>
                  <a:srgbClr val="FF0000"/>
                </a:solidFill>
              </a:rPr>
              <a:t>OGRANICZENIA?</a:t>
            </a:r>
            <a:endParaRPr lang="pl-PL" dirty="0">
              <a:solidFill>
                <a:srgbClr val="FF0000"/>
              </a:solidFill>
            </a:endParaRPr>
          </a:p>
          <a:p>
            <a:r>
              <a:rPr lang="pl-PL" dirty="0">
                <a:solidFill>
                  <a:srgbClr val="FF0000"/>
                </a:solidFill>
              </a:rPr>
              <a:t>JAKIE SĄ </a:t>
            </a:r>
            <a:r>
              <a:rPr lang="pl-PL" dirty="0" smtClean="0">
                <a:solidFill>
                  <a:srgbClr val="FF0000"/>
                </a:solidFill>
              </a:rPr>
              <a:t>MOŻLIWOŚCI?</a:t>
            </a:r>
            <a:endParaRPr lang="pl-PL" dirty="0">
              <a:solidFill>
                <a:srgbClr val="FF0000"/>
              </a:solidFill>
            </a:endParaRPr>
          </a:p>
          <a:p>
            <a:r>
              <a:rPr lang="pl-PL" dirty="0" smtClean="0">
                <a:solidFill>
                  <a:srgbClr val="FF0000"/>
                </a:solidFill>
              </a:rPr>
              <a:t>CO ZNAJDUJE </a:t>
            </a:r>
            <a:r>
              <a:rPr lang="pl-PL" dirty="0">
                <a:solidFill>
                  <a:srgbClr val="FF0000"/>
                </a:solidFill>
              </a:rPr>
              <a:t>W POBLIŻU MIEJSCA </a:t>
            </a:r>
            <a:r>
              <a:rPr lang="pl-PL" dirty="0" smtClean="0">
                <a:solidFill>
                  <a:srgbClr val="FF0000"/>
                </a:solidFill>
              </a:rPr>
              <a:t>POKAZU?</a:t>
            </a:r>
            <a:endParaRPr lang="pl-PL" dirty="0" smtClean="0">
              <a:solidFill>
                <a:srgbClr val="FF0000"/>
              </a:solidFill>
            </a:endParaRPr>
          </a:p>
          <a:p>
            <a:r>
              <a:rPr lang="pl-PL" dirty="0" smtClean="0">
                <a:solidFill>
                  <a:srgbClr val="FF0000"/>
                </a:solidFill>
              </a:rPr>
              <a:t>JAKIE ZWIAZANE SĄ RYZYKA Z OTOCZENIEM I </a:t>
            </a:r>
            <a:r>
              <a:rPr lang="pl-PL" dirty="0" smtClean="0">
                <a:solidFill>
                  <a:srgbClr val="FF0000"/>
                </a:solidFill>
              </a:rPr>
              <a:t>PRZESTRZENIĄ?</a:t>
            </a:r>
            <a:endParaRPr lang="pl-PL" dirty="0" smtClean="0">
              <a:solidFill>
                <a:srgbClr val="FF0000"/>
              </a:solidFill>
            </a:endParaRP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91018"/>
            <a:ext cx="4167188" cy="2333625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416648"/>
            <a:ext cx="4167188" cy="225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9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6542-7984-4593-BAA1-D2D751FB157D}" type="datetime1">
              <a:rPr lang="pl-PL" smtClean="0"/>
              <a:t>2018-04-13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122820" y="1572403"/>
            <a:ext cx="44491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65</a:t>
            </a:r>
            <a:r>
              <a:rPr lang="en-US" dirty="0" smtClean="0">
                <a:solidFill>
                  <a:schemeClr val="tx2"/>
                </a:solidFill>
              </a:rPr>
              <a:t>%</a:t>
            </a:r>
            <a:r>
              <a:rPr lang="pl-PL" dirty="0" smtClean="0">
                <a:solidFill>
                  <a:schemeClr val="tx2"/>
                </a:solidFill>
              </a:rPr>
              <a:t> WYPADKÓW PODCZAS POKAZÓW W GB, </a:t>
            </a:r>
            <a:r>
              <a:rPr lang="pl-PL" b="1" dirty="0" smtClean="0">
                <a:solidFill>
                  <a:schemeClr val="tx2"/>
                </a:solidFill>
              </a:rPr>
              <a:t>POZA STREFĄ POKAZU</a:t>
            </a:r>
            <a:r>
              <a:rPr lang="pl-PL" dirty="0" smtClean="0">
                <a:solidFill>
                  <a:schemeClr val="tx2"/>
                </a:solidFill>
              </a:rPr>
              <a:t>. 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KONIECZNE WSPÓŁDZIAŁANIE Z LOKALNYMI WŁADZAMI. USTANOWIENIE PLANU DZIAŁANIA. </a:t>
            </a:r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03" y="1572403"/>
            <a:ext cx="4547497" cy="3349719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717836" y="254380"/>
            <a:ext cx="66705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err="1">
                <a:solidFill>
                  <a:schemeClr val="bg1"/>
                </a:solidFill>
              </a:rPr>
              <a:t>Shoreham</a:t>
            </a:r>
            <a:r>
              <a:rPr lang="pl-PL" sz="2400" b="1" dirty="0">
                <a:solidFill>
                  <a:schemeClr val="bg1"/>
                </a:solidFill>
              </a:rPr>
              <a:t> </a:t>
            </a:r>
            <a:r>
              <a:rPr lang="pl-PL" sz="2400" b="1" dirty="0" smtClean="0">
                <a:solidFill>
                  <a:schemeClr val="bg1"/>
                </a:solidFill>
              </a:rPr>
              <a:t> WYPADEK</a:t>
            </a:r>
          </a:p>
          <a:p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 smtClean="0">
                <a:solidFill>
                  <a:schemeClr val="bg1"/>
                </a:solidFill>
              </a:rPr>
              <a:t>11 OFIAR / 35 REKOMENDACJI DOTYCZĄCYCH BEZPIECZEŃSTWA  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3" y="3049731"/>
            <a:ext cx="4572000" cy="371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9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6542-7984-4593-BAA1-D2D751FB157D}" type="datetime1">
              <a:rPr lang="pl-PL" smtClean="0"/>
              <a:t>2018-04-13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WSPÓŁPCZYNNIK RYZYKA JEST ZAWSZY WIĘKSZE NIŻ 0 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19248"/>
            <a:ext cx="7776864" cy="4662171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611560" y="6022125"/>
            <a:ext cx="147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Źródło: NTSB 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74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6542-7984-4593-BAA1-D2D751FB157D}" type="datetime1">
              <a:rPr lang="pl-PL" smtClean="0"/>
              <a:t>2018-04-13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6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07811"/>
            <a:ext cx="7272808" cy="4848539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259632" y="5991225"/>
            <a:ext cx="147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Źródło: NTSB 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7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6542-7984-4593-BAA1-D2D751FB157D}" type="datetime1">
              <a:rPr lang="pl-PL" smtClean="0"/>
              <a:t>2018-04-13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1025860" y="381032"/>
            <a:ext cx="7164288" cy="796950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ANALIZA RYZYKA </a:t>
            </a:r>
            <a:endParaRPr lang="pl-PL" sz="36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35991"/>
            <a:ext cx="8856984" cy="4545579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179512" y="1772816"/>
            <a:ext cx="147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Źródło: NTSB 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7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6542-7984-4593-BAA1-D2D751FB157D}" type="datetime1">
              <a:rPr lang="pl-PL" smtClean="0"/>
              <a:t>2018-04-13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 CO JEST ANALIZA ?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323528" y="1416398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tx2"/>
                </a:solidFill>
              </a:rPr>
              <a:t>Podczas </a:t>
            </a:r>
            <a:r>
              <a:rPr lang="pl-PL" dirty="0">
                <a:solidFill>
                  <a:schemeClr val="tx2"/>
                </a:solidFill>
              </a:rPr>
              <a:t>każdego wydarzenia publicznego występują zagrożenia, które mogą wyrządzić szkodę ludziom.</a:t>
            </a:r>
          </a:p>
          <a:p>
            <a:r>
              <a:rPr lang="pl-PL" dirty="0">
                <a:solidFill>
                  <a:schemeClr val="tx2"/>
                </a:solidFill>
              </a:rPr>
              <a:t>Konieczne jest zidentyfikowanie tych zagrożeń i ryzyka, które z nich </a:t>
            </a:r>
            <a:r>
              <a:rPr lang="pl-PL" dirty="0" smtClean="0">
                <a:solidFill>
                  <a:schemeClr val="tx2"/>
                </a:solidFill>
              </a:rPr>
              <a:t>wynikają, celem ich zminimalizowania. </a:t>
            </a:r>
            <a:r>
              <a:rPr lang="pl-PL" dirty="0">
                <a:solidFill>
                  <a:schemeClr val="tx2"/>
                </a:solidFill>
              </a:rPr>
              <a:t>Odbywa się to za pośrednictwem </a:t>
            </a:r>
            <a:r>
              <a:rPr lang="pl-PL" dirty="0" smtClean="0">
                <a:solidFill>
                  <a:schemeClr val="tx2"/>
                </a:solidFill>
              </a:rPr>
              <a:t> analizy ryzyka</a:t>
            </a:r>
            <a:r>
              <a:rPr lang="pl-PL" dirty="0">
                <a:solidFill>
                  <a:schemeClr val="tx2"/>
                </a:solidFill>
              </a:rPr>
              <a:t>, która jest </a:t>
            </a:r>
            <a:r>
              <a:rPr lang="pl-PL" dirty="0" smtClean="0">
                <a:solidFill>
                  <a:schemeClr val="tx2"/>
                </a:solidFill>
              </a:rPr>
              <a:t>istotnym elementem w opracowaniu </a:t>
            </a:r>
            <a:r>
              <a:rPr lang="pl-PL" dirty="0">
                <a:solidFill>
                  <a:schemeClr val="tx2"/>
                </a:solidFill>
              </a:rPr>
              <a:t>jakiegokolwiek planu bezpieczeństwa</a:t>
            </a:r>
            <a:r>
              <a:rPr lang="pl-PL" dirty="0"/>
              <a:t>.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34400"/>
            <a:ext cx="7211925" cy="362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8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6542-7984-4593-BAA1-D2D751FB157D}" type="datetime1">
              <a:rPr lang="pl-PL" smtClean="0"/>
              <a:t>2018-04-13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 analizy do ERP 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5967958" cy="335871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240" y="2354429"/>
            <a:ext cx="2447519" cy="283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3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2591</TotalTime>
  <Words>947</Words>
  <Application>Microsoft Office PowerPoint</Application>
  <PresentationFormat>Pokaz na ekranie (4:3)</PresentationFormat>
  <Paragraphs>208</Paragraphs>
  <Slides>19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POKAZY LOTNICZE – ANALIZA RYZYKA / SZACOWANIE I OCENA  </vt:lpstr>
      <vt:lpstr>PODSTAWOWE PYTANIA DO ANALIZY </vt:lpstr>
      <vt:lpstr>PO CO ? CZY NAPRAWDĘ MUSZĘ TO ROBIĆ ?  </vt:lpstr>
      <vt:lpstr>Prezentacja programu PowerPoint</vt:lpstr>
      <vt:lpstr>WSPÓŁPCZYNNIK RYZYKA JEST ZAWSZY WIĘKSZE NIŻ 0 </vt:lpstr>
      <vt:lpstr>Prezentacja programu PowerPoint</vt:lpstr>
      <vt:lpstr>ANALIZA RYZYKA </vt:lpstr>
      <vt:lpstr>PO CO JEST ANALIZA ?</vt:lpstr>
      <vt:lpstr>Od analizy do ERP </vt:lpstr>
      <vt:lpstr>Prezentacja programu PowerPoint</vt:lpstr>
      <vt:lpstr>Prezentacja programu PowerPoint</vt:lpstr>
      <vt:lpstr>Prezentacja programu PowerPoint</vt:lpstr>
      <vt:lpstr>Zabezpieczenie</vt:lpstr>
      <vt:lpstr>4. Ocena zagrożeń  5. Decyzja o podjęciu dalszych działań  </vt:lpstr>
      <vt:lpstr>4. Ocena zagrożeń  5. Decyzja o podjęciu dalszych działań  </vt:lpstr>
      <vt:lpstr>4. Ocena zagrożeń  5. Decyzja o podjęciu dalszych działań  </vt:lpstr>
      <vt:lpstr>Prezentacja programu PowerPoint</vt:lpstr>
      <vt:lpstr>Bez tabelki ? Też można ! </vt:lpstr>
      <vt:lpstr>Prezentacja programu PowerPoint</vt:lpstr>
    </vt:vector>
  </TitlesOfParts>
  <Company>ulc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pszymanski</dc:creator>
  <cp:lastModifiedBy>Babiak Agnieszka</cp:lastModifiedBy>
  <cp:revision>271</cp:revision>
  <dcterms:created xsi:type="dcterms:W3CDTF">2017-02-08T08:56:06Z</dcterms:created>
  <dcterms:modified xsi:type="dcterms:W3CDTF">2018-04-13T07:31:33Z</dcterms:modified>
</cp:coreProperties>
</file>